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620" r:id="rId2"/>
    <p:sldId id="621" r:id="rId3"/>
    <p:sldId id="677" r:id="rId4"/>
    <p:sldId id="682" r:id="rId5"/>
    <p:sldId id="630" r:id="rId6"/>
    <p:sldId id="614" r:id="rId7"/>
    <p:sldId id="635" r:id="rId8"/>
    <p:sldId id="637" r:id="rId9"/>
    <p:sldId id="683" r:id="rId10"/>
    <p:sldId id="684" r:id="rId11"/>
    <p:sldId id="611" r:id="rId12"/>
    <p:sldId id="685" r:id="rId13"/>
    <p:sldId id="686" r:id="rId14"/>
    <p:sldId id="687" r:id="rId15"/>
    <p:sldId id="688" r:id="rId16"/>
    <p:sldId id="66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80A9FC-6F07-C9A5-FBD6-E3613076B40B}" name="Annemarie van den Hoven" initials="AvdH" userId="e7876a8156bed6d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11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7" autoAdjust="0"/>
    <p:restoredTop sz="86376"/>
  </p:normalViewPr>
  <p:slideViewPr>
    <p:cSldViewPr snapToGrid="0">
      <p:cViewPr varScale="1">
        <p:scale>
          <a:sx n="83" d="100"/>
          <a:sy n="83" d="100"/>
        </p:scale>
        <p:origin x="538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2C626-B8D6-1144-8016-4A936A47F02E}" type="datetimeFigureOut">
              <a:rPr lang="nl-NL" smtClean="0"/>
              <a:t>15-4-2022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3BE08-7826-BB40-9122-AD06A2BA0B4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774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0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6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13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5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95A52415-B9E2-254C-9388-8BB7A9EAB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514067"/>
            <a:ext cx="9144000" cy="131048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235151"/>
            <a:ext cx="9144000" cy="6431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 </a:t>
            </a:r>
          </a:p>
        </p:txBody>
      </p:sp>
    </p:spTree>
    <p:extLst>
      <p:ext uri="{BB962C8B-B14F-4D97-AF65-F5344CB8AC3E}">
        <p14:creationId xmlns:p14="http://schemas.microsoft.com/office/powerpoint/2010/main" val="341465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F46BDBE-37E6-2147-B3CD-E917429A5B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0C69386C-003A-D147-826E-CCF584E02435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0138"/>
            <a:ext cx="2631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1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77F7BE-8266-484A-920A-2CD3172A92E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E610EDE-03DC-AA45-BE28-4614DA2D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008" y="426464"/>
            <a:ext cx="37577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D442252-A986-6147-8093-E376D9B58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4008" y="2026664"/>
            <a:ext cx="3757733" cy="36595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4647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F46BDBE-37E6-2147-B3CD-E917429A5B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0C69386C-003A-D147-826E-CCF584E02435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0138"/>
            <a:ext cx="2631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1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77F7BE-8266-484A-920A-2CD3172A92E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E610EDE-03DC-AA45-BE28-4614DA2D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008" y="426464"/>
            <a:ext cx="37577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D442252-A986-6147-8093-E376D9B58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4008" y="2026664"/>
            <a:ext cx="3757733" cy="36595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816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F46BDBE-37E6-2147-B3CD-E917429A5B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0C69386C-003A-D147-826E-CCF584E02435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0138"/>
            <a:ext cx="2631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1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77F7BE-8266-484A-920A-2CD3172A92E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E610EDE-03DC-AA45-BE28-4614DA2D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008" y="426464"/>
            <a:ext cx="37577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D442252-A986-6147-8093-E376D9B58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4008" y="2026664"/>
            <a:ext cx="3757733" cy="36595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20922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F46BDBE-37E6-2147-B3CD-E917429A5B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0C69386C-003A-D147-826E-CCF584E02435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0138"/>
            <a:ext cx="2631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1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77F7BE-8266-484A-920A-2CD3172A92E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E610EDE-03DC-AA45-BE28-4614DA2D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008" y="426464"/>
            <a:ext cx="37577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D442252-A986-6147-8093-E376D9B58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4008" y="2026664"/>
            <a:ext cx="3757733" cy="36595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14881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b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F46BDBE-37E6-2147-B3CD-E917429A5B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0C69386C-003A-D147-826E-CCF584E02435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0138"/>
            <a:ext cx="2631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1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77F7BE-8266-484A-920A-2CD3172A92E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E610EDE-03DC-AA45-BE28-4614DA2D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008" y="426464"/>
            <a:ext cx="37577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D442252-A986-6147-8093-E376D9B58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4008" y="2026664"/>
            <a:ext cx="3757733" cy="36595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07781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C28AC73-A464-0D4A-ACAC-2E5B2FC9EBC0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0138"/>
            <a:ext cx="2631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1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77F7BE-8266-484A-920A-2CD3172A92E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6347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F46BDBE-37E6-2147-B3CD-E917429A5B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5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872" y="365125"/>
            <a:ext cx="10265869" cy="1325563"/>
          </a:xfrm>
        </p:spPr>
        <p:txBody>
          <a:bodyPr/>
          <a:lstStyle>
            <a:lvl1pPr>
              <a:defRPr>
                <a:solidFill>
                  <a:srgbClr val="3B110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5872" y="1825625"/>
            <a:ext cx="10265869" cy="3524297"/>
          </a:xfrm>
        </p:spPr>
        <p:txBody>
          <a:bodyPr/>
          <a:lstStyle>
            <a:lvl1pPr>
              <a:defRPr>
                <a:solidFill>
                  <a:srgbClr val="3B1100"/>
                </a:solidFill>
                <a:latin typeface="DIN Next LT Pro" panose="020B0503020203050203" pitchFamily="34" charset="77"/>
              </a:defRPr>
            </a:lvl1pPr>
            <a:lvl2pPr>
              <a:defRPr>
                <a:solidFill>
                  <a:srgbClr val="3B1100"/>
                </a:solidFill>
                <a:latin typeface="DIN Next LT Pro" panose="020B0503020203050203" pitchFamily="34" charset="77"/>
              </a:defRPr>
            </a:lvl2pPr>
            <a:lvl3pPr>
              <a:defRPr>
                <a:solidFill>
                  <a:srgbClr val="3B1100"/>
                </a:solidFill>
                <a:latin typeface="DIN Next LT Pro" panose="020B0503020203050203" pitchFamily="34" charset="77"/>
              </a:defRPr>
            </a:lvl3pPr>
            <a:lvl4pPr>
              <a:defRPr>
                <a:solidFill>
                  <a:srgbClr val="3B1100"/>
                </a:solidFill>
                <a:latin typeface="DIN Next LT Pro" panose="020B0503020203050203" pitchFamily="34" charset="77"/>
              </a:defRPr>
            </a:lvl4pPr>
            <a:lvl5pPr>
              <a:defRPr>
                <a:solidFill>
                  <a:srgbClr val="3B1100"/>
                </a:solidFill>
                <a:latin typeface="DIN Next LT Pro" panose="020B0503020203050203" pitchFamily="34" charset="77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43837565-327E-5144-B083-D2CDBFCD947C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0138"/>
            <a:ext cx="2631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1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77F7BE-8266-484A-920A-2CD3172A92E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476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75872" y="1825625"/>
            <a:ext cx="4931869" cy="349017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9872" y="1825625"/>
            <a:ext cx="4931869" cy="349017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1A9B2C3-6C67-AA49-8576-9F1A07813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0138"/>
            <a:ext cx="2631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rgbClr val="3B1100"/>
                </a:solidFill>
                <a:latin typeface="DIN Next LT Pro Light" panose="020B0303020203050203" pitchFamily="34" charset="77"/>
              </a:defRPr>
            </a:lvl1pPr>
          </a:lstStyle>
          <a:p>
            <a:fld id="{E677F7BE-8266-484A-920A-2CD3172A92E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17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1239" y="365125"/>
            <a:ext cx="10235133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91239" y="1681163"/>
            <a:ext cx="500633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91238" y="2505075"/>
            <a:ext cx="5006337" cy="294038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0541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87668" y="2505075"/>
            <a:ext cx="5038704" cy="294038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CFF0595E-E521-3A45-AE86-4ACCF4E7D6BB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0138"/>
            <a:ext cx="2631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1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77F7BE-8266-484A-920A-2CD3172A92E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770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871" y="365125"/>
            <a:ext cx="10265869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70EC7A-4C15-B543-B38B-58BE3033E0FA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0138"/>
            <a:ext cx="2631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1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77F7BE-8266-484A-920A-2CD3172A92E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282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A00C7F0-013D-FE4E-9582-6F4C806EE9BE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0138"/>
            <a:ext cx="2631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1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77F7BE-8266-484A-920A-2CD3172A92E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207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1240" y="457200"/>
            <a:ext cx="37577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058553" cy="43233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91240" y="2057400"/>
            <a:ext cx="3757733" cy="33812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5F3587A3-BB00-C547-87F3-BAB0D5F6FBCF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0138"/>
            <a:ext cx="2631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1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77F7BE-8266-484A-920A-2CD3172A92E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441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058553" cy="4323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0C69386C-003A-D147-826E-CCF584E02435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0138"/>
            <a:ext cx="2631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1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77F7BE-8266-484A-920A-2CD3172A92E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E610EDE-03DC-AA45-BE28-4614DA2D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457200"/>
            <a:ext cx="37577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D442252-A986-6147-8093-E376D9B58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1240" y="2057400"/>
            <a:ext cx="3757733" cy="33812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285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F46BDBE-37E6-2147-B3CD-E917429A5B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1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0C69386C-003A-D147-826E-CCF584E02435}"/>
              </a:ext>
            </a:extLst>
          </p:cNvPr>
          <p:cNvSpPr txBox="1">
            <a:spLocks/>
          </p:cNvSpPr>
          <p:nvPr userDrawn="1"/>
        </p:nvSpPr>
        <p:spPr>
          <a:xfrm>
            <a:off x="8610600" y="6410138"/>
            <a:ext cx="2631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1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77F7BE-8266-484A-920A-2CD3172A92E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E610EDE-03DC-AA45-BE28-4614DA2D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008" y="426464"/>
            <a:ext cx="37577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D442252-A986-6147-8093-E376D9B58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4008" y="2026664"/>
            <a:ext cx="3757733" cy="36595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0929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A2B951A-2F43-F547-B368-96EA8E2D962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75872" y="365125"/>
            <a:ext cx="102658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75872" y="1825625"/>
            <a:ext cx="10265869" cy="3469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410138"/>
            <a:ext cx="2631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rgbClr val="3B1100"/>
                </a:solidFill>
                <a:latin typeface="DIN Next LT Pro Light" panose="020B0303020203050203" pitchFamily="34" charset="77"/>
              </a:defRPr>
            </a:lvl1pPr>
          </a:lstStyle>
          <a:p>
            <a:fld id="{E677F7BE-8266-484A-920A-2CD3172A92E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043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58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3B1100"/>
          </a:solidFill>
          <a:latin typeface="DIN Next LT Pro Bold" panose="020B0503020203050203" pitchFamily="34" charset="77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rgbClr val="3B1100"/>
          </a:solidFill>
          <a:latin typeface="DIN Next LT Pro Light" panose="020B030302020305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3B1100"/>
          </a:solidFill>
          <a:latin typeface="DIN Next LT Pro Light" panose="020B030302020305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3B1100"/>
          </a:solidFill>
          <a:latin typeface="DIN Next LT Pro Light" panose="020B030302020305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rgbClr val="3B1100"/>
          </a:solidFill>
          <a:latin typeface="DIN Next LT Pro Light" panose="020B030302020305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rgbClr val="3B1100"/>
          </a:solidFill>
          <a:latin typeface="DIN Next LT Pro Light" panose="020B030302020305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GROEN GROND </a:t>
            </a:r>
            <a:br>
              <a:rPr lang="nl-NL" dirty="0"/>
            </a:br>
            <a:r>
              <a:rPr lang="nl-NL" dirty="0"/>
              <a:t>&amp; INFRA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7484008" y="2026664"/>
            <a:ext cx="5079053" cy="3659521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r>
              <a:rPr lang="nl-NL" sz="2400" dirty="0"/>
              <a:t>Gewaswerkzaamheden en</a:t>
            </a:r>
          </a:p>
          <a:p>
            <a:r>
              <a:rPr lang="nl-NL" sz="2400" dirty="0"/>
              <a:t>gewasbeschermingsmiddelen</a:t>
            </a:r>
          </a:p>
          <a:p>
            <a:endParaRPr lang="nl-NL" sz="2400" dirty="0"/>
          </a:p>
          <a:p>
            <a:r>
              <a:rPr lang="nl-NL" sz="2400" i="1" dirty="0">
                <a:latin typeface="DIN Next LT Pro Light Italic" panose="020B0503020203050203" pitchFamily="34" charset="77"/>
              </a:rPr>
              <a:t>Bescherm bewust!</a:t>
            </a:r>
          </a:p>
        </p:txBody>
      </p:sp>
    </p:spTree>
    <p:extLst>
      <p:ext uri="{BB962C8B-B14F-4D97-AF65-F5344CB8AC3E}">
        <p14:creationId xmlns:p14="http://schemas.microsoft.com/office/powerpoint/2010/main" val="2015727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CADBF41-E7C4-2E4E-9BFD-15B9EBE5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Herbetreding Open teelten/Akkerbouw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2B4B67C-A806-1A49-BF91-9057FE1B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DIN Next LT Pro Light" panose="020B0303020203050203" pitchFamily="34" charset="0"/>
              </a:rPr>
              <a:t>Het herbetreden van een perceel na het spuiten</a:t>
            </a:r>
          </a:p>
          <a:p>
            <a:r>
              <a:rPr lang="nl-NL" sz="2400" dirty="0">
                <a:latin typeface="DIN Next LT Pro Light" panose="020B0303020203050203" pitchFamily="34" charset="0"/>
              </a:rPr>
              <a:t>Je mag niet werken in een gewas als in dezelfde ruimte of op hetzelfde perceel gewasbeschermingsmiddelen worden toegepast, waarmee direct contact mogelijk is. </a:t>
            </a:r>
          </a:p>
          <a:p>
            <a:r>
              <a:rPr lang="nl-NL" sz="2400" dirty="0">
                <a:latin typeface="DIN Next LT Pro Light" panose="020B0303020203050203" pitchFamily="34" charset="0"/>
              </a:rPr>
              <a:t>Je mag pas weer werken in het gewas als het gewas is opgedroogd. </a:t>
            </a:r>
          </a:p>
          <a:p>
            <a:r>
              <a:rPr lang="nl-NL" sz="2400" dirty="0">
                <a:latin typeface="DIN Next LT Pro Light" panose="020B0303020203050203" pitchFamily="34" charset="0"/>
              </a:rPr>
              <a:t>Volg de instructies op.</a:t>
            </a:r>
          </a:p>
          <a:p>
            <a:endParaRPr lang="nl-NL" sz="2400" dirty="0">
              <a:latin typeface="DIN Next LT Pro Light" panose="020B030302020305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6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1240" y="457200"/>
            <a:ext cx="3757733" cy="85476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2800" dirty="0"/>
              <a:t>Re-entry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25562" y="1818066"/>
            <a:ext cx="6651952" cy="36297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DIN Next LT Pro Light" panose="020B0303020203050203" pitchFamily="34" charset="0"/>
              </a:rPr>
              <a:t>Bij werken in behandeld gewas of sorteren/verpakken: mogelijke (huid)blootstelling aan resten van gewasbeschermingsmiddelen</a:t>
            </a:r>
            <a:endParaRPr lang="nl-NL" altLang="nl-NL" sz="2400" dirty="0">
              <a:solidFill>
                <a:srgbClr val="FF00FF"/>
              </a:solidFill>
              <a:latin typeface="DIN Next LT Pro Light" panose="020B0303020203050203" pitchFamily="34" charset="0"/>
            </a:endParaRP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7639" b="17639"/>
          <a:stretch/>
        </p:blipFill>
        <p:spPr>
          <a:xfrm>
            <a:off x="6978817" y="326537"/>
            <a:ext cx="4257971" cy="3102463"/>
          </a:xfrm>
        </p:spPr>
      </p:pic>
      <p:pic>
        <p:nvPicPr>
          <p:cNvPr id="8" name="Tijdelijke aanduiding voor 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5" b="18315"/>
          <a:stretch>
            <a:fillRect/>
          </a:stretch>
        </p:blipFill>
        <p:spPr>
          <a:xfrm>
            <a:off x="6991899" y="3552933"/>
            <a:ext cx="4244890" cy="281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6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1240" y="457200"/>
            <a:ext cx="3757733" cy="85476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2800" dirty="0"/>
              <a:t>Re-entry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25561" y="1818066"/>
            <a:ext cx="10128393" cy="36297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DIN Next LT Pro Light" panose="020B0303020203050203" pitchFamily="34" charset="0"/>
              </a:rPr>
              <a:t>Volg de instructies, dit is verplicht.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DIN Next LT Pro Light" panose="020B0303020203050203" pitchFamily="34" charset="0"/>
              </a:rPr>
              <a:t>Was je handen voor en na elke pauze. Zo voorkom je blootstelling van de handen naar de mond.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DIN Next LT Pro Light" panose="020B0303020203050203" pitchFamily="34" charset="0"/>
              </a:rPr>
              <a:t>Is het gewas nog nat/weer nat? Meld dit aan je leidinggevende. Vraag of uitstel mogelijk is of dat je persoonlijke bescherming moet dragen.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DIN Next LT Pro Light" panose="020B0303020203050203" pitchFamily="34" charset="0"/>
              </a:rPr>
              <a:t>Houd je huid zoveel mogelijk bedekt om blootstelling te voorkomen.     Draag daarom minimaal een lange broek en een shirt met korte mouwen.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 dirty="0">
              <a:latin typeface="DIN Next LT Pro Light" panose="020B030302020305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99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1240" y="457200"/>
            <a:ext cx="3757733" cy="85476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2800" dirty="0"/>
              <a:t>Re-entry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25561" y="1818066"/>
            <a:ext cx="10128393" cy="362971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DIN Next LT Pro Light" panose="020B0303020203050203" pitchFamily="34" charset="0"/>
              </a:rPr>
              <a:t>Trek elke dag schone kleding aan.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DIN Next LT Pro Light" panose="020B0303020203050203" pitchFamily="34" charset="0"/>
              </a:rPr>
              <a:t>Gewasbeschermingsmiddelen en biociden kunnen in de kleding  achterblijven.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DIN Next LT Pro Light" panose="020B0303020203050203" pitchFamily="34" charset="0"/>
              </a:rPr>
              <a:t>Bij risico op blootstelling moet je 14 dagen nadat het gewas is behandeld het volgende dragen: </a:t>
            </a:r>
          </a:p>
          <a:p>
            <a:r>
              <a:rPr lang="nl-NL" altLang="nl-NL" sz="2400" dirty="0">
                <a:latin typeface="DIN Next LT Pro Light" panose="020B0303020203050203" pitchFamily="34" charset="0"/>
              </a:rPr>
              <a:t>     - lange broek</a:t>
            </a:r>
          </a:p>
          <a:p>
            <a:r>
              <a:rPr lang="nl-NL" altLang="nl-NL" sz="2400" dirty="0">
                <a:latin typeface="DIN Next LT Pro Light" panose="020B0303020203050203" pitchFamily="34" charset="0"/>
              </a:rPr>
              <a:t>     - shirt met lange mouwen </a:t>
            </a:r>
          </a:p>
          <a:p>
            <a:r>
              <a:rPr lang="nl-NL" altLang="nl-NL" sz="2400" dirty="0">
                <a:latin typeface="DIN Next LT Pro Light" panose="020B0303020203050203" pitchFamily="34" charset="0"/>
              </a:rPr>
              <a:t>     - vloeistofdichte handschoenen (nitril)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DIN Next LT Pro Light" panose="020B0303020203050203" pitchFamily="34" charset="0"/>
              </a:rPr>
              <a:t>Als aanvullende maatregelen nodig zijn, wordt dit aangegeven.</a:t>
            </a:r>
          </a:p>
        </p:txBody>
      </p:sp>
    </p:spTree>
    <p:extLst>
      <p:ext uri="{BB962C8B-B14F-4D97-AF65-F5344CB8AC3E}">
        <p14:creationId xmlns:p14="http://schemas.microsoft.com/office/powerpoint/2010/main" val="69318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1240" y="457200"/>
            <a:ext cx="3757733" cy="85476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2800" dirty="0"/>
              <a:t>Re-entry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25561" y="1818066"/>
            <a:ext cx="10128393" cy="362971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DIN Next LT Pro Light" panose="020B0303020203050203" pitchFamily="34" charset="0"/>
              </a:rPr>
              <a:t>Er zijn stoffen waar bepaalde groepen niet aan mogen worden blootgesteld. Daarom wordt rekening gehouden met: </a:t>
            </a:r>
          </a:p>
          <a:p>
            <a:r>
              <a:rPr lang="nl-NL" altLang="nl-NL" sz="2400" dirty="0">
                <a:latin typeface="DIN Next LT Pro Light" panose="020B0303020203050203" pitchFamily="34" charset="0"/>
              </a:rPr>
              <a:t>     - jongeren </a:t>
            </a:r>
          </a:p>
          <a:p>
            <a:r>
              <a:rPr lang="nl-NL" altLang="nl-NL" sz="2400" dirty="0">
                <a:latin typeface="DIN Next LT Pro Light" panose="020B0303020203050203" pitchFamily="34" charset="0"/>
              </a:rPr>
              <a:t>     - zwangeren </a:t>
            </a:r>
          </a:p>
          <a:p>
            <a:r>
              <a:rPr lang="nl-NL" altLang="nl-NL" sz="2400" dirty="0">
                <a:latin typeface="DIN Next LT Pro Light" panose="020B0303020203050203" pitchFamily="34" charset="0"/>
              </a:rPr>
              <a:t>     - medewerkers met een kinderwens </a:t>
            </a:r>
          </a:p>
          <a:p>
            <a:r>
              <a:rPr lang="nl-NL" sz="2400" dirty="0">
                <a:latin typeface="DIN Next LT Pro Light" panose="020B0303020203050203" pitchFamily="34" charset="0"/>
              </a:rPr>
              <a:t>     - medewerkers die borstvoeding geven</a:t>
            </a:r>
          </a:p>
        </p:txBody>
      </p:sp>
    </p:spTree>
    <p:extLst>
      <p:ext uri="{BB962C8B-B14F-4D97-AF65-F5344CB8AC3E}">
        <p14:creationId xmlns:p14="http://schemas.microsoft.com/office/powerpoint/2010/main" val="294536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1240" y="457200"/>
            <a:ext cx="3757733" cy="85476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2800" dirty="0"/>
              <a:t>Samengevat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25561" y="1818066"/>
            <a:ext cx="10128393" cy="362971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DIN Next LT Pro Light" panose="020B0303020203050203" pitchFamily="34" charset="0"/>
              </a:rPr>
              <a:t>Bescherm jezelf.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DIN Next LT Pro Light" panose="020B0303020203050203" pitchFamily="34" charset="0"/>
              </a:rPr>
              <a:t>Vraag als iets niet duidelijk is. </a:t>
            </a:r>
          </a:p>
        </p:txBody>
      </p:sp>
    </p:spTree>
    <p:extLst>
      <p:ext uri="{BB962C8B-B14F-4D97-AF65-F5344CB8AC3E}">
        <p14:creationId xmlns:p14="http://schemas.microsoft.com/office/powerpoint/2010/main" val="133520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93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AKKERBOUW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102C47-2E0F-7048-8489-08AA742C6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4008" y="2026664"/>
            <a:ext cx="4428592" cy="3659521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r>
              <a:rPr lang="nl-NL" sz="2400" dirty="0"/>
              <a:t>Gewaswerkzaamheden en</a:t>
            </a:r>
          </a:p>
          <a:p>
            <a:r>
              <a:rPr lang="nl-NL" sz="2400" dirty="0"/>
              <a:t>gewasbeschermingsmiddelen</a:t>
            </a:r>
          </a:p>
          <a:p>
            <a:endParaRPr lang="nl-NL" sz="2400" dirty="0"/>
          </a:p>
          <a:p>
            <a:r>
              <a:rPr lang="nl-NL" sz="2400" i="1" dirty="0">
                <a:latin typeface="DIN Next LT Pro Light Italic" panose="020B0503020203050203" pitchFamily="34" charset="77"/>
              </a:rPr>
              <a:t>Bescherm bewust!</a:t>
            </a:r>
          </a:p>
          <a:p>
            <a:endParaRPr lang="nl-NL" sz="2400" dirty="0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6220D775-EB49-264F-B6E8-404B6E3D814D}"/>
              </a:ext>
            </a:extLst>
          </p:cNvPr>
          <p:cNvSpPr txBox="1">
            <a:spLocks/>
          </p:cNvSpPr>
          <p:nvPr/>
        </p:nvSpPr>
        <p:spPr>
          <a:xfrm>
            <a:off x="7484008" y="2026664"/>
            <a:ext cx="5079053" cy="3659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B1100"/>
                </a:solidFill>
                <a:latin typeface="DIN Next LT Pro Light" panose="020B0303020203050203" pitchFamily="34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i="1" dirty="0">
              <a:latin typeface="DIN Next LT Pro Light Italic" panose="020B050302020305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246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157052B4-DA0B-3041-844D-91F5AF8CB70C}"/>
              </a:ext>
            </a:extLst>
          </p:cNvPr>
          <p:cNvSpPr txBox="1">
            <a:spLocks/>
          </p:cNvSpPr>
          <p:nvPr/>
        </p:nvSpPr>
        <p:spPr>
          <a:xfrm>
            <a:off x="7484008" y="426464"/>
            <a:ext cx="3757733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3B1100"/>
                </a:solidFill>
                <a:latin typeface="DIN Next LT Pro Bold" panose="020B0503020203050203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GLASTUINBOUW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4EEFE182-B767-0744-957D-5D1DE9038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4008" y="2026664"/>
            <a:ext cx="4428592" cy="3659521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r>
              <a:rPr lang="nl-NL" sz="2400" dirty="0"/>
              <a:t>Gewaswerkzaamheden en</a:t>
            </a:r>
          </a:p>
          <a:p>
            <a:r>
              <a:rPr lang="nl-NL" sz="2400" dirty="0"/>
              <a:t>gewasbeschermingsmiddelen</a:t>
            </a:r>
          </a:p>
          <a:p>
            <a:endParaRPr lang="nl-NL" sz="2400" dirty="0"/>
          </a:p>
          <a:p>
            <a:r>
              <a:rPr lang="nl-NL" sz="2400" i="1" dirty="0">
                <a:latin typeface="DIN Next LT Pro Light Italic" panose="020B0503020203050203" pitchFamily="34" charset="77"/>
              </a:rPr>
              <a:t>Bescherm bewust!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3133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D56D1-9A08-4044-8AE3-5D6C8679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 TEELTEN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C51AB5-D1F4-CE42-993F-0FF73A0B9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4008" y="2026664"/>
            <a:ext cx="4396048" cy="3659521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r>
              <a:rPr lang="nl-NL" sz="2400" dirty="0"/>
              <a:t>Gewaswerkzaamheden en</a:t>
            </a:r>
          </a:p>
          <a:p>
            <a:r>
              <a:rPr lang="nl-NL" sz="2400" dirty="0"/>
              <a:t>gewasbeschermingsmiddelen</a:t>
            </a:r>
          </a:p>
          <a:p>
            <a:endParaRPr lang="nl-NL" sz="2400" dirty="0"/>
          </a:p>
          <a:p>
            <a:r>
              <a:rPr lang="nl-NL" sz="2400" i="1" dirty="0">
                <a:latin typeface="DIN Next LT Pro Light Italic" panose="020B0503020203050203" pitchFamily="34" charset="77"/>
              </a:rPr>
              <a:t>Bescherm bewust!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1691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Inhoud</a:t>
            </a:r>
            <a:br>
              <a:rPr lang="nl-NL" dirty="0"/>
            </a:br>
            <a:r>
              <a:rPr lang="nl-NL" dirty="0"/>
              <a:t>	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99BE841-5276-F14D-BBF8-9899EC8A7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altLang="nl-NL" sz="2400" dirty="0">
                <a:latin typeface="DIN Next LT Pro Light" panose="020B0303020203050203" pitchFamily="34" charset="0"/>
              </a:rPr>
              <a:t>Bestaat het risico dat er resten van gewasbeschermingsmiddelen op je huid komen? - blootstelling</a:t>
            </a:r>
          </a:p>
          <a:p>
            <a:pPr lvl="1"/>
            <a:r>
              <a:rPr lang="nl-NL" altLang="nl-NL" sz="2400" dirty="0">
                <a:latin typeface="DIN Next LT Pro Light" panose="020B0303020203050203" pitchFamily="34" charset="0"/>
              </a:rPr>
              <a:t>Wanneer kun je de kas weer in? Wanneer kun je weer werken in het gewas? - herbetreding en re-entry </a:t>
            </a:r>
          </a:p>
          <a:p>
            <a:pPr lvl="1"/>
            <a:r>
              <a:rPr lang="nl-NL" altLang="nl-NL" sz="2400" dirty="0">
                <a:latin typeface="DIN Next LT Pro Light" panose="020B0303020203050203" pitchFamily="34" charset="0"/>
              </a:rPr>
              <a:t>Moet je je beschermen? - persoonlijke beschermingsmiddelen</a:t>
            </a:r>
          </a:p>
        </p:txBody>
      </p:sp>
    </p:spTree>
    <p:extLst>
      <p:ext uri="{BB962C8B-B14F-4D97-AF65-F5344CB8AC3E}">
        <p14:creationId xmlns:p14="http://schemas.microsoft.com/office/powerpoint/2010/main" val="92063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80" y="1224393"/>
            <a:ext cx="7716639" cy="455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8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7360" y="-271673"/>
            <a:ext cx="4751650" cy="740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26E831D-0BB7-6A49-9EE8-55074B1B984E}"/>
              </a:ext>
            </a:extLst>
          </p:cNvPr>
          <p:cNvSpPr txBox="1">
            <a:spLocks/>
          </p:cNvSpPr>
          <p:nvPr/>
        </p:nvSpPr>
        <p:spPr>
          <a:xfrm>
            <a:off x="975872" y="365125"/>
            <a:ext cx="102658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3B1100"/>
                </a:solidFill>
                <a:latin typeface="DIN Next LT Pro Bold" panose="020B0503020203050203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br>
              <a:rPr lang="nl-NL" dirty="0"/>
            </a:br>
            <a:r>
              <a:rPr lang="nl-NL" dirty="0"/>
              <a:t>Risico’s op blootstelling</a:t>
            </a:r>
            <a:br>
              <a:rPr lang="nl-NL" dirty="0"/>
            </a:b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3673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CADBF41-E7C4-2E4E-9BFD-15B9EBE5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Mogelijke risico’s op blootstelling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2B4B67C-A806-1A49-BF91-9057FE1B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>
                <a:latin typeface="DIN Next LT Pro Light" panose="020B0303020203050203" pitchFamily="34" charset="0"/>
              </a:rPr>
              <a:t>Indirect:</a:t>
            </a:r>
          </a:p>
          <a:p>
            <a:pPr lvl="1"/>
            <a:r>
              <a:rPr lang="nl-NL" sz="2400" dirty="0">
                <a:latin typeface="DIN Next LT Pro Light" panose="020B0303020203050203" pitchFamily="34" charset="0"/>
              </a:rPr>
              <a:t>resten van gewasbeschermingsmiddelen op het gewas </a:t>
            </a:r>
          </a:p>
          <a:p>
            <a:pPr lvl="1"/>
            <a:r>
              <a:rPr lang="nl-NL" sz="2400" dirty="0">
                <a:latin typeface="DIN Next LT Pro Light" panose="020B0303020203050203" pitchFamily="34" charset="0"/>
              </a:rPr>
              <a:t>via handen, armen en/of benen</a:t>
            </a:r>
          </a:p>
          <a:p>
            <a:pPr lvl="1"/>
            <a:r>
              <a:rPr lang="nl-NL" sz="2400" dirty="0">
                <a:latin typeface="DIN Next LT Pro Light" panose="020B0303020203050203" pitchFamily="34" charset="0"/>
              </a:rPr>
              <a:t>via inademing: stof dat gewasbeschermingsmiddelen zou kunnen bevatten</a:t>
            </a:r>
            <a:endParaRPr lang="nl-NL" sz="2400" dirty="0"/>
          </a:p>
          <a:p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859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CADBF41-E7C4-2E4E-9BFD-15B9EBE5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Herbetreding Glastuinbouw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2B4B67C-A806-1A49-BF91-9057FE1B5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873" y="1825625"/>
            <a:ext cx="4381132" cy="3524297"/>
          </a:xfrm>
        </p:spPr>
        <p:txBody>
          <a:bodyPr/>
          <a:lstStyle/>
          <a:p>
            <a:pPr marL="285750" indent="-285750"/>
            <a:r>
              <a:rPr lang="nl-NL" altLang="nl-NL" sz="2400" dirty="0">
                <a:latin typeface="DIN Next LT Pro Light" panose="020B0303020203050203" pitchFamily="34" charset="0"/>
              </a:rPr>
              <a:t>Het </a:t>
            </a:r>
            <a:r>
              <a:rPr lang="nl-NL" sz="2400" dirty="0">
                <a:latin typeface="DIN Next LT Pro Light" panose="020B0303020203050203" pitchFamily="34" charset="0"/>
              </a:rPr>
              <a:t>herbetreden van een behandelde ruimte na het spuiten</a:t>
            </a:r>
          </a:p>
          <a:p>
            <a:pPr marL="285750" indent="-285750"/>
            <a:r>
              <a:rPr lang="nl-NL" altLang="nl-NL" sz="2400" dirty="0">
                <a:latin typeface="DIN Next LT Pro Light" panose="020B0303020203050203" pitchFamily="34" charset="0"/>
              </a:rPr>
              <a:t>Volgen instructies altijd op.  (waarschuwingsborden) Wanneer kan je de kas weer  in?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38ECB9-A3E8-FF41-812C-F9C7AF029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360" y="3552934"/>
            <a:ext cx="4706258" cy="28185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EDE11E4-33E9-4D43-9BF7-48F7FF34F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59" y="324419"/>
            <a:ext cx="4680382" cy="30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212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leuren Stigas">
      <a:dk1>
        <a:srgbClr val="3B1100"/>
      </a:dk1>
      <a:lt1>
        <a:srgbClr val="FFFFFF"/>
      </a:lt1>
      <a:dk2>
        <a:srgbClr val="3B1100"/>
      </a:dk2>
      <a:lt2>
        <a:srgbClr val="805641"/>
      </a:lt2>
      <a:accent1>
        <a:srgbClr val="70A024"/>
      </a:accent1>
      <a:accent2>
        <a:srgbClr val="F58220"/>
      </a:accent2>
      <a:accent3>
        <a:srgbClr val="FFFFFF"/>
      </a:accent3>
      <a:accent4>
        <a:srgbClr val="347424"/>
      </a:accent4>
      <a:accent5>
        <a:srgbClr val="A5C715"/>
      </a:accent5>
      <a:accent6>
        <a:srgbClr val="CCCC00"/>
      </a:accent6>
      <a:hlink>
        <a:srgbClr val="FFCC00"/>
      </a:hlink>
      <a:folHlink>
        <a:srgbClr val="F5822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igas 20191720 Powerpoint sjabloon aanpassen [Alleen-lezen]" id="{E200C69B-3878-4F6B-A8CA-A1BA92089BF4}" vid="{3F112E3D-4640-4B89-A85F-79D53A50DB8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Stigas 20191720 Powerpoint sjabloon aanpassen</Template>
  <TotalTime>3241</TotalTime>
  <Words>410</Words>
  <Application>Microsoft Office PowerPoint</Application>
  <PresentationFormat>Breedbeeld</PresentationFormat>
  <Paragraphs>66</Paragraphs>
  <Slides>16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DIN Next LT Pro</vt:lpstr>
      <vt:lpstr>DIN Next LT Pro Bold</vt:lpstr>
      <vt:lpstr>DIN Next LT Pro Light</vt:lpstr>
      <vt:lpstr>DIN Next LT Pro Light Italic</vt:lpstr>
      <vt:lpstr>Kantoorthema</vt:lpstr>
      <vt:lpstr>GROEN GROND  &amp; INFRA</vt:lpstr>
      <vt:lpstr>AKKERBOUW</vt:lpstr>
      <vt:lpstr>PowerPoint-presentatie</vt:lpstr>
      <vt:lpstr>OPEN TEELTEN</vt:lpstr>
      <vt:lpstr> Inhoud  </vt:lpstr>
      <vt:lpstr>PowerPoint-presentatie</vt:lpstr>
      <vt:lpstr>PowerPoint-presentatie</vt:lpstr>
      <vt:lpstr>Mogelijke risico’s op blootstelling</vt:lpstr>
      <vt:lpstr>Herbetreding Glastuinbouw</vt:lpstr>
      <vt:lpstr>Herbetreding Open teelten/Akkerbouw </vt:lpstr>
      <vt:lpstr>Re-entry</vt:lpstr>
      <vt:lpstr>Re-entry</vt:lpstr>
      <vt:lpstr>Re-entry</vt:lpstr>
      <vt:lpstr>Re-entry</vt:lpstr>
      <vt:lpstr>Samengevat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Nak Tuinbouw</dc:title>
  <dc:creator>Albert van der Burg</dc:creator>
  <cp:lastModifiedBy>Annemarie van den Hoven</cp:lastModifiedBy>
  <cp:revision>157</cp:revision>
  <dcterms:created xsi:type="dcterms:W3CDTF">2019-12-10T09:32:16Z</dcterms:created>
  <dcterms:modified xsi:type="dcterms:W3CDTF">2022-04-15T11:12:09Z</dcterms:modified>
</cp:coreProperties>
</file>