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620" r:id="rId2"/>
    <p:sldId id="621" r:id="rId3"/>
    <p:sldId id="694" r:id="rId4"/>
    <p:sldId id="732" r:id="rId5"/>
    <p:sldId id="733" r:id="rId6"/>
    <p:sldId id="630" r:id="rId7"/>
    <p:sldId id="713" r:id="rId8"/>
    <p:sldId id="728" r:id="rId9"/>
    <p:sldId id="721" r:id="rId10"/>
    <p:sldId id="722" r:id="rId11"/>
    <p:sldId id="725" r:id="rId12"/>
    <p:sldId id="726" r:id="rId13"/>
    <p:sldId id="614" r:id="rId14"/>
    <p:sldId id="634" r:id="rId15"/>
    <p:sldId id="635" r:id="rId16"/>
    <p:sldId id="637" r:id="rId17"/>
    <p:sldId id="711" r:id="rId18"/>
    <p:sldId id="681" r:id="rId19"/>
    <p:sldId id="638" r:id="rId20"/>
    <p:sldId id="734" r:id="rId21"/>
    <p:sldId id="639" r:id="rId22"/>
    <p:sldId id="735" r:id="rId23"/>
    <p:sldId id="649" r:id="rId24"/>
    <p:sldId id="736" r:id="rId25"/>
    <p:sldId id="644" r:id="rId26"/>
    <p:sldId id="737" r:id="rId27"/>
    <p:sldId id="738" r:id="rId28"/>
    <p:sldId id="739" r:id="rId29"/>
    <p:sldId id="740" r:id="rId30"/>
    <p:sldId id="689" r:id="rId31"/>
    <p:sldId id="690" r:id="rId32"/>
    <p:sldId id="653" r:id="rId33"/>
    <p:sldId id="741" r:id="rId34"/>
    <p:sldId id="652" r:id="rId35"/>
    <p:sldId id="742" r:id="rId36"/>
    <p:sldId id="743" r:id="rId37"/>
    <p:sldId id="671" r:id="rId38"/>
    <p:sldId id="744" r:id="rId39"/>
    <p:sldId id="669" r:id="rId40"/>
    <p:sldId id="731" r:id="rId41"/>
    <p:sldId id="745" r:id="rId42"/>
    <p:sldId id="746" r:id="rId43"/>
    <p:sldId id="747" r:id="rId44"/>
    <p:sldId id="707" r:id="rId45"/>
    <p:sldId id="705" r:id="rId46"/>
    <p:sldId id="748" r:id="rId47"/>
    <p:sldId id="749" r:id="rId48"/>
    <p:sldId id="750" r:id="rId49"/>
    <p:sldId id="751" r:id="rId50"/>
    <p:sldId id="752" r:id="rId51"/>
    <p:sldId id="675" r:id="rId52"/>
    <p:sldId id="699" r:id="rId53"/>
    <p:sldId id="695" r:id="rId54"/>
    <p:sldId id="703" r:id="rId55"/>
    <p:sldId id="660" r:id="rId56"/>
  </p:sldIdLst>
  <p:sldSz cx="12192000" cy="6858000"/>
  <p:notesSz cx="7315200" cy="96012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1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15" autoAdjust="0"/>
    <p:restoredTop sz="86376"/>
  </p:normalViewPr>
  <p:slideViewPr>
    <p:cSldViewPr snapToGrid="0">
      <p:cViewPr varScale="1">
        <p:scale>
          <a:sx n="76" d="100"/>
          <a:sy n="76" d="100"/>
        </p:scale>
        <p:origin x="72" y="22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66" d="100"/>
        <a:sy n="66" d="100"/>
      </p:scale>
      <p:origin x="0" y="-849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56C186A1-2329-4934-9038-7D153F24D9CC}" type="datetimeFigureOut">
              <a:rPr lang="nl-NL" smtClean="0"/>
              <a:t>15-4-2022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0217FBAB-7B99-4A00-8AC2-AC9E55103BAF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226244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C962C626-B8D6-1144-8016-4A936A47F02E}" type="datetimeFigureOut">
              <a:rPr lang="nl-NL" smtClean="0"/>
              <a:t>15-4-2022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92A3BE08-7826-BB40-9122-AD06A2BA0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77747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95A52415-B9E2-254C-9388-8BB7A9EAB6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3514067"/>
            <a:ext cx="9144000" cy="1310482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1524000" y="5235151"/>
            <a:ext cx="9144000" cy="64313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ondertitelstijl van het model te bewerken </a:t>
            </a:r>
          </a:p>
        </p:txBody>
      </p:sp>
    </p:spTree>
    <p:extLst>
      <p:ext uri="{BB962C8B-B14F-4D97-AF65-F5344CB8AC3E}">
        <p14:creationId xmlns:p14="http://schemas.microsoft.com/office/powerpoint/2010/main" val="3414653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ab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F46BDBE-37E6-2147-B3CD-E917429A5B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jdelijke aanduiding voor dianummer 5">
            <a:extLst>
              <a:ext uri="{FF2B5EF4-FFF2-40B4-BE49-F238E27FC236}">
                <a16:creationId xmlns:a16="http://schemas.microsoft.com/office/drawing/2014/main" id="{0C69386C-003A-D147-826E-CCF584E02435}"/>
              </a:ext>
            </a:extLst>
          </p:cNvPr>
          <p:cNvSpPr txBox="1">
            <a:spLocks/>
          </p:cNvSpPr>
          <p:nvPr userDrawn="1"/>
        </p:nvSpPr>
        <p:spPr>
          <a:xfrm>
            <a:off x="8610600" y="6410138"/>
            <a:ext cx="26311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r" defTabSz="914400" rtl="0" eaLnBrk="1" latinLnBrk="0" hangingPunct="1">
              <a:defRPr sz="1100" b="0" i="0" kern="1200">
                <a:solidFill>
                  <a:srgbClr val="3B1100"/>
                </a:solidFill>
                <a:latin typeface="DIN Next LT Pro Light" panose="020B030302020305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77F7BE-8266-484A-920A-2CD3172A92E8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6E610EDE-03DC-AA45-BE28-4614DA2DD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4008" y="426464"/>
            <a:ext cx="375773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0" name="Tijdelijke aanduiding voor tekst 3">
            <a:extLst>
              <a:ext uri="{FF2B5EF4-FFF2-40B4-BE49-F238E27FC236}">
                <a16:creationId xmlns:a16="http://schemas.microsoft.com/office/drawing/2014/main" id="{AD442252-A986-6147-8093-E376D9B583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84008" y="2026664"/>
            <a:ext cx="3757733" cy="365952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946475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ab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F46BDBE-37E6-2147-B3CD-E917429A5B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jdelijke aanduiding voor dianummer 5">
            <a:extLst>
              <a:ext uri="{FF2B5EF4-FFF2-40B4-BE49-F238E27FC236}">
                <a16:creationId xmlns:a16="http://schemas.microsoft.com/office/drawing/2014/main" id="{0C69386C-003A-D147-826E-CCF584E02435}"/>
              </a:ext>
            </a:extLst>
          </p:cNvPr>
          <p:cNvSpPr txBox="1">
            <a:spLocks/>
          </p:cNvSpPr>
          <p:nvPr userDrawn="1"/>
        </p:nvSpPr>
        <p:spPr>
          <a:xfrm>
            <a:off x="8610600" y="6410138"/>
            <a:ext cx="26311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r" defTabSz="914400" rtl="0" eaLnBrk="1" latinLnBrk="0" hangingPunct="1">
              <a:defRPr sz="1100" b="0" i="0" kern="1200">
                <a:solidFill>
                  <a:srgbClr val="3B1100"/>
                </a:solidFill>
                <a:latin typeface="DIN Next LT Pro Light" panose="020B030302020305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77F7BE-8266-484A-920A-2CD3172A92E8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6E610EDE-03DC-AA45-BE28-4614DA2DD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4008" y="426464"/>
            <a:ext cx="375773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0" name="Tijdelijke aanduiding voor tekst 3">
            <a:extLst>
              <a:ext uri="{FF2B5EF4-FFF2-40B4-BE49-F238E27FC236}">
                <a16:creationId xmlns:a16="http://schemas.microsoft.com/office/drawing/2014/main" id="{AD442252-A986-6147-8093-E376D9B583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84008" y="2026664"/>
            <a:ext cx="3757733" cy="365952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7181681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b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F46BDBE-37E6-2147-B3CD-E917429A5B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jdelijke aanduiding voor dianummer 5">
            <a:extLst>
              <a:ext uri="{FF2B5EF4-FFF2-40B4-BE49-F238E27FC236}">
                <a16:creationId xmlns:a16="http://schemas.microsoft.com/office/drawing/2014/main" id="{0C69386C-003A-D147-826E-CCF584E02435}"/>
              </a:ext>
            </a:extLst>
          </p:cNvPr>
          <p:cNvSpPr txBox="1">
            <a:spLocks/>
          </p:cNvSpPr>
          <p:nvPr userDrawn="1"/>
        </p:nvSpPr>
        <p:spPr>
          <a:xfrm>
            <a:off x="8610600" y="6410138"/>
            <a:ext cx="26311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r" defTabSz="914400" rtl="0" eaLnBrk="1" latinLnBrk="0" hangingPunct="1">
              <a:defRPr sz="1100" b="0" i="0" kern="1200">
                <a:solidFill>
                  <a:srgbClr val="3B1100"/>
                </a:solidFill>
                <a:latin typeface="DIN Next LT Pro Light" panose="020B030302020305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77F7BE-8266-484A-920A-2CD3172A92E8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6E610EDE-03DC-AA45-BE28-4614DA2DD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4008" y="426464"/>
            <a:ext cx="375773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0" name="Tijdelijke aanduiding voor tekst 3">
            <a:extLst>
              <a:ext uri="{FF2B5EF4-FFF2-40B4-BE49-F238E27FC236}">
                <a16:creationId xmlns:a16="http://schemas.microsoft.com/office/drawing/2014/main" id="{AD442252-A986-6147-8093-E376D9B583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84008" y="2026664"/>
            <a:ext cx="3757733" cy="365952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27209223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ab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F46BDBE-37E6-2147-B3CD-E917429A5B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jdelijke aanduiding voor dianummer 5">
            <a:extLst>
              <a:ext uri="{FF2B5EF4-FFF2-40B4-BE49-F238E27FC236}">
                <a16:creationId xmlns:a16="http://schemas.microsoft.com/office/drawing/2014/main" id="{0C69386C-003A-D147-826E-CCF584E02435}"/>
              </a:ext>
            </a:extLst>
          </p:cNvPr>
          <p:cNvSpPr txBox="1">
            <a:spLocks/>
          </p:cNvSpPr>
          <p:nvPr userDrawn="1"/>
        </p:nvSpPr>
        <p:spPr>
          <a:xfrm>
            <a:off x="8610600" y="6410138"/>
            <a:ext cx="26311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r" defTabSz="914400" rtl="0" eaLnBrk="1" latinLnBrk="0" hangingPunct="1">
              <a:defRPr sz="1100" b="0" i="0" kern="1200">
                <a:solidFill>
                  <a:srgbClr val="3B1100"/>
                </a:solidFill>
                <a:latin typeface="DIN Next LT Pro Light" panose="020B030302020305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77F7BE-8266-484A-920A-2CD3172A92E8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6E610EDE-03DC-AA45-BE28-4614DA2DD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4008" y="426464"/>
            <a:ext cx="375773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0" name="Tijdelijke aanduiding voor tekst 3">
            <a:extLst>
              <a:ext uri="{FF2B5EF4-FFF2-40B4-BE49-F238E27FC236}">
                <a16:creationId xmlns:a16="http://schemas.microsoft.com/office/drawing/2014/main" id="{AD442252-A986-6147-8093-E376D9B583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84008" y="2026664"/>
            <a:ext cx="3757733" cy="365952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0148812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ab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F46BDBE-37E6-2147-B3CD-E917429A5B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jdelijke aanduiding voor dianummer 5">
            <a:extLst>
              <a:ext uri="{FF2B5EF4-FFF2-40B4-BE49-F238E27FC236}">
                <a16:creationId xmlns:a16="http://schemas.microsoft.com/office/drawing/2014/main" id="{0C69386C-003A-D147-826E-CCF584E02435}"/>
              </a:ext>
            </a:extLst>
          </p:cNvPr>
          <p:cNvSpPr txBox="1">
            <a:spLocks/>
          </p:cNvSpPr>
          <p:nvPr userDrawn="1"/>
        </p:nvSpPr>
        <p:spPr>
          <a:xfrm>
            <a:off x="8610600" y="6410138"/>
            <a:ext cx="26311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r" defTabSz="914400" rtl="0" eaLnBrk="1" latinLnBrk="0" hangingPunct="1">
              <a:defRPr sz="1100" b="0" i="0" kern="1200">
                <a:solidFill>
                  <a:srgbClr val="3B1100"/>
                </a:solidFill>
                <a:latin typeface="DIN Next LT Pro Light" panose="020B030302020305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77F7BE-8266-484A-920A-2CD3172A92E8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6E610EDE-03DC-AA45-BE28-4614DA2DD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4008" y="426464"/>
            <a:ext cx="375773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0" name="Tijdelijke aanduiding voor tekst 3">
            <a:extLst>
              <a:ext uri="{FF2B5EF4-FFF2-40B4-BE49-F238E27FC236}">
                <a16:creationId xmlns:a16="http://schemas.microsoft.com/office/drawing/2014/main" id="{AD442252-A986-6147-8093-E376D9B583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84008" y="2026664"/>
            <a:ext cx="3757733" cy="365952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41798176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BC28AC73-A464-0D4A-ACAC-2E5B2FC9EBC0}"/>
              </a:ext>
            </a:extLst>
          </p:cNvPr>
          <p:cNvSpPr txBox="1">
            <a:spLocks/>
          </p:cNvSpPr>
          <p:nvPr userDrawn="1"/>
        </p:nvSpPr>
        <p:spPr>
          <a:xfrm>
            <a:off x="8610600" y="6410138"/>
            <a:ext cx="26311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r" defTabSz="914400" rtl="0" eaLnBrk="1" latinLnBrk="0" hangingPunct="1">
              <a:defRPr sz="1100" b="0" i="0" kern="1200">
                <a:solidFill>
                  <a:srgbClr val="3B1100"/>
                </a:solidFill>
                <a:latin typeface="DIN Next LT Pro Light" panose="020B030302020305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77F7BE-8266-484A-920A-2CD3172A92E8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56347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F46BDBE-37E6-2147-B3CD-E917429A5B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758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5872" y="365125"/>
            <a:ext cx="10265869" cy="1325563"/>
          </a:xfrm>
        </p:spPr>
        <p:txBody>
          <a:bodyPr/>
          <a:lstStyle>
            <a:lvl1pPr>
              <a:defRPr>
                <a:solidFill>
                  <a:srgbClr val="3B1100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75872" y="1825625"/>
            <a:ext cx="10265869" cy="3524297"/>
          </a:xfrm>
        </p:spPr>
        <p:txBody>
          <a:bodyPr/>
          <a:lstStyle>
            <a:lvl1pPr>
              <a:defRPr>
                <a:solidFill>
                  <a:srgbClr val="3B1100"/>
                </a:solidFill>
                <a:latin typeface="DIN Next LT Pro" panose="020B0503020203050203" pitchFamily="34" charset="77"/>
              </a:defRPr>
            </a:lvl1pPr>
            <a:lvl2pPr>
              <a:defRPr>
                <a:solidFill>
                  <a:srgbClr val="3B1100"/>
                </a:solidFill>
                <a:latin typeface="DIN Next LT Pro" panose="020B0503020203050203" pitchFamily="34" charset="77"/>
              </a:defRPr>
            </a:lvl2pPr>
            <a:lvl3pPr>
              <a:defRPr>
                <a:solidFill>
                  <a:srgbClr val="3B1100"/>
                </a:solidFill>
                <a:latin typeface="DIN Next LT Pro" panose="020B0503020203050203" pitchFamily="34" charset="77"/>
              </a:defRPr>
            </a:lvl3pPr>
            <a:lvl4pPr>
              <a:defRPr>
                <a:solidFill>
                  <a:srgbClr val="3B1100"/>
                </a:solidFill>
                <a:latin typeface="DIN Next LT Pro" panose="020B0503020203050203" pitchFamily="34" charset="77"/>
              </a:defRPr>
            </a:lvl4pPr>
            <a:lvl5pPr>
              <a:defRPr>
                <a:solidFill>
                  <a:srgbClr val="3B1100"/>
                </a:solidFill>
                <a:latin typeface="DIN Next LT Pro" panose="020B0503020203050203" pitchFamily="34" charset="77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43837565-327E-5144-B083-D2CDBFCD947C}"/>
              </a:ext>
            </a:extLst>
          </p:cNvPr>
          <p:cNvSpPr txBox="1">
            <a:spLocks/>
          </p:cNvSpPr>
          <p:nvPr userDrawn="1"/>
        </p:nvSpPr>
        <p:spPr>
          <a:xfrm>
            <a:off x="8610600" y="6410138"/>
            <a:ext cx="26311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r" defTabSz="914400" rtl="0" eaLnBrk="1" latinLnBrk="0" hangingPunct="1">
              <a:defRPr sz="1100" b="0" i="0" kern="1200">
                <a:solidFill>
                  <a:srgbClr val="3B1100"/>
                </a:solidFill>
                <a:latin typeface="DIN Next LT Pro Light" panose="020B030302020305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77F7BE-8266-484A-920A-2CD3172A92E8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44762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975872" y="1825625"/>
            <a:ext cx="4931869" cy="349017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09872" y="1825625"/>
            <a:ext cx="4931869" cy="349017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jdelijke aanduiding voor dianummer 5">
            <a:extLst>
              <a:ext uri="{FF2B5EF4-FFF2-40B4-BE49-F238E27FC236}">
                <a16:creationId xmlns:a16="http://schemas.microsoft.com/office/drawing/2014/main" id="{41A9B2C3-6C67-AA49-8576-9F1A07813B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10138"/>
            <a:ext cx="26311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rgbClr val="3B1100"/>
                </a:solidFill>
                <a:latin typeface="DIN Next LT Pro Light" panose="020B0303020203050203" pitchFamily="34" charset="77"/>
              </a:defRPr>
            </a:lvl1pPr>
          </a:lstStyle>
          <a:p>
            <a:fld id="{E677F7BE-8266-484A-920A-2CD3172A92E8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61719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91239" y="365125"/>
            <a:ext cx="10235133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91239" y="1681163"/>
            <a:ext cx="500633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991238" y="2505075"/>
            <a:ext cx="5006337" cy="2940382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05417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87668" y="2505075"/>
            <a:ext cx="5038704" cy="2940382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CFF0595E-E521-3A45-AE86-4ACCF4E7D6BB}"/>
              </a:ext>
            </a:extLst>
          </p:cNvPr>
          <p:cNvSpPr txBox="1">
            <a:spLocks/>
          </p:cNvSpPr>
          <p:nvPr userDrawn="1"/>
        </p:nvSpPr>
        <p:spPr>
          <a:xfrm>
            <a:off x="8610600" y="6410138"/>
            <a:ext cx="26311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r" defTabSz="914400" rtl="0" eaLnBrk="1" latinLnBrk="0" hangingPunct="1">
              <a:defRPr sz="1100" b="0" i="0" kern="1200">
                <a:solidFill>
                  <a:srgbClr val="3B1100"/>
                </a:solidFill>
                <a:latin typeface="DIN Next LT Pro Light" panose="020B030302020305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77F7BE-8266-484A-920A-2CD3172A92E8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87700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5871" y="365125"/>
            <a:ext cx="10265869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970EC7A-4C15-B543-B38B-58BE3033E0FA}"/>
              </a:ext>
            </a:extLst>
          </p:cNvPr>
          <p:cNvSpPr txBox="1">
            <a:spLocks/>
          </p:cNvSpPr>
          <p:nvPr userDrawn="1"/>
        </p:nvSpPr>
        <p:spPr>
          <a:xfrm>
            <a:off x="8610600" y="6410138"/>
            <a:ext cx="26311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r" defTabSz="914400" rtl="0" eaLnBrk="1" latinLnBrk="0" hangingPunct="1">
              <a:defRPr sz="1100" b="0" i="0" kern="1200">
                <a:solidFill>
                  <a:srgbClr val="3B1100"/>
                </a:solidFill>
                <a:latin typeface="DIN Next LT Pro Light" panose="020B030302020305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77F7BE-8266-484A-920A-2CD3172A92E8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72827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5">
            <a:extLst>
              <a:ext uri="{FF2B5EF4-FFF2-40B4-BE49-F238E27FC236}">
                <a16:creationId xmlns:a16="http://schemas.microsoft.com/office/drawing/2014/main" id="{2A00C7F0-013D-FE4E-9582-6F4C806EE9BE}"/>
              </a:ext>
            </a:extLst>
          </p:cNvPr>
          <p:cNvSpPr txBox="1">
            <a:spLocks/>
          </p:cNvSpPr>
          <p:nvPr userDrawn="1"/>
        </p:nvSpPr>
        <p:spPr>
          <a:xfrm>
            <a:off x="8610600" y="6410138"/>
            <a:ext cx="26311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r" defTabSz="914400" rtl="0" eaLnBrk="1" latinLnBrk="0" hangingPunct="1">
              <a:defRPr sz="1100" b="0" i="0" kern="1200">
                <a:solidFill>
                  <a:srgbClr val="3B1100"/>
                </a:solidFill>
                <a:latin typeface="DIN Next LT Pro Light" panose="020B030302020305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77F7BE-8266-484A-920A-2CD3172A92E8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82073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91240" y="457200"/>
            <a:ext cx="375773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058553" cy="432335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991240" y="2057400"/>
            <a:ext cx="3757733" cy="338123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8" name="Tijdelijke aanduiding voor dianummer 5">
            <a:extLst>
              <a:ext uri="{FF2B5EF4-FFF2-40B4-BE49-F238E27FC236}">
                <a16:creationId xmlns:a16="http://schemas.microsoft.com/office/drawing/2014/main" id="{5F3587A3-BB00-C547-87F3-BAB0D5F6FBCF}"/>
              </a:ext>
            </a:extLst>
          </p:cNvPr>
          <p:cNvSpPr txBox="1">
            <a:spLocks/>
          </p:cNvSpPr>
          <p:nvPr userDrawn="1"/>
        </p:nvSpPr>
        <p:spPr>
          <a:xfrm>
            <a:off x="8610600" y="6410138"/>
            <a:ext cx="26311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r" defTabSz="914400" rtl="0" eaLnBrk="1" latinLnBrk="0" hangingPunct="1">
              <a:defRPr sz="1100" b="0" i="0" kern="1200">
                <a:solidFill>
                  <a:srgbClr val="3B1100"/>
                </a:solidFill>
                <a:latin typeface="DIN Next LT Pro Light" panose="020B030302020305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77F7BE-8266-484A-920A-2CD3172A92E8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14413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058553" cy="43233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Klik op het pictogram als u een afbeelding wilt toevoegen</a:t>
            </a:r>
          </a:p>
        </p:txBody>
      </p:sp>
      <p:sp>
        <p:nvSpPr>
          <p:cNvPr id="8" name="Tijdelijke aanduiding voor dianummer 5">
            <a:extLst>
              <a:ext uri="{FF2B5EF4-FFF2-40B4-BE49-F238E27FC236}">
                <a16:creationId xmlns:a16="http://schemas.microsoft.com/office/drawing/2014/main" id="{0C69386C-003A-D147-826E-CCF584E02435}"/>
              </a:ext>
            </a:extLst>
          </p:cNvPr>
          <p:cNvSpPr txBox="1">
            <a:spLocks/>
          </p:cNvSpPr>
          <p:nvPr userDrawn="1"/>
        </p:nvSpPr>
        <p:spPr>
          <a:xfrm>
            <a:off x="8610600" y="6410138"/>
            <a:ext cx="26311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r" defTabSz="914400" rtl="0" eaLnBrk="1" latinLnBrk="0" hangingPunct="1">
              <a:defRPr sz="1100" b="0" i="0" kern="1200">
                <a:solidFill>
                  <a:srgbClr val="3B1100"/>
                </a:solidFill>
                <a:latin typeface="DIN Next LT Pro Light" panose="020B030302020305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77F7BE-8266-484A-920A-2CD3172A92E8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6E610EDE-03DC-AA45-BE28-4614DA2DD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240" y="457200"/>
            <a:ext cx="375773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0" name="Tijdelijke aanduiding voor tekst 3">
            <a:extLst>
              <a:ext uri="{FF2B5EF4-FFF2-40B4-BE49-F238E27FC236}">
                <a16:creationId xmlns:a16="http://schemas.microsoft.com/office/drawing/2014/main" id="{AD442252-A986-6147-8093-E376D9B583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91240" y="2057400"/>
            <a:ext cx="3757733" cy="338123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3772853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F46BDBE-37E6-2147-B3CD-E917429A5B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81" y="0"/>
            <a:ext cx="12192000" cy="6858000"/>
          </a:xfrm>
          <a:prstGeom prst="rect">
            <a:avLst/>
          </a:prstGeom>
        </p:spPr>
      </p:pic>
      <p:sp>
        <p:nvSpPr>
          <p:cNvPr id="8" name="Tijdelijke aanduiding voor dianummer 5">
            <a:extLst>
              <a:ext uri="{FF2B5EF4-FFF2-40B4-BE49-F238E27FC236}">
                <a16:creationId xmlns:a16="http://schemas.microsoft.com/office/drawing/2014/main" id="{0C69386C-003A-D147-826E-CCF584E02435}"/>
              </a:ext>
            </a:extLst>
          </p:cNvPr>
          <p:cNvSpPr txBox="1">
            <a:spLocks/>
          </p:cNvSpPr>
          <p:nvPr userDrawn="1"/>
        </p:nvSpPr>
        <p:spPr>
          <a:xfrm>
            <a:off x="8610600" y="6410138"/>
            <a:ext cx="26311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r" defTabSz="914400" rtl="0" eaLnBrk="1" latinLnBrk="0" hangingPunct="1">
              <a:defRPr sz="1100" b="0" i="0" kern="1200">
                <a:solidFill>
                  <a:srgbClr val="3B1100"/>
                </a:solidFill>
                <a:latin typeface="DIN Next LT Pro Light" panose="020B030302020305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77F7BE-8266-484A-920A-2CD3172A92E8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6E610EDE-03DC-AA45-BE28-4614DA2DD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4008" y="426464"/>
            <a:ext cx="375773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0" name="Tijdelijke aanduiding voor tekst 3">
            <a:extLst>
              <a:ext uri="{FF2B5EF4-FFF2-40B4-BE49-F238E27FC236}">
                <a16:creationId xmlns:a16="http://schemas.microsoft.com/office/drawing/2014/main" id="{AD442252-A986-6147-8093-E376D9B583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84008" y="2026664"/>
            <a:ext cx="3757733" cy="365952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2309299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EA2B951A-2F43-F547-B368-96EA8E2D96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975872" y="365125"/>
            <a:ext cx="1026586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75872" y="1825625"/>
            <a:ext cx="10265869" cy="34697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410138"/>
            <a:ext cx="26311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rgbClr val="3B1100"/>
                </a:solidFill>
                <a:latin typeface="DIN Next LT Pro Light" panose="020B0303020203050203" pitchFamily="34" charset="77"/>
              </a:defRPr>
            </a:lvl1pPr>
          </a:lstStyle>
          <a:p>
            <a:fld id="{E677F7BE-8266-484A-920A-2CD3172A92E8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20436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5" r:id="rId14"/>
    <p:sldLayoutId id="2147483658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rgbClr val="3B1100"/>
          </a:solidFill>
          <a:latin typeface="DIN Next LT Pro Bold" panose="020B0503020203050203" pitchFamily="34" charset="77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b="0" i="0" kern="1200">
          <a:solidFill>
            <a:srgbClr val="3B1100"/>
          </a:solidFill>
          <a:latin typeface="DIN Next LT Pro Light" panose="020B03030202030502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rgbClr val="3B1100"/>
          </a:solidFill>
          <a:latin typeface="DIN Next LT Pro Light" panose="020B03030202030502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rgbClr val="3B1100"/>
          </a:solidFill>
          <a:latin typeface="DIN Next LT Pro Light" panose="020B030302020305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b="0" i="0" kern="1200">
          <a:solidFill>
            <a:srgbClr val="3B1100"/>
          </a:solidFill>
          <a:latin typeface="DIN Next LT Pro Light" panose="020B030302020305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b="0" i="0" kern="1200">
          <a:solidFill>
            <a:srgbClr val="3B1100"/>
          </a:solidFill>
          <a:latin typeface="DIN Next LT Pro Light" panose="020B030302020305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stigas.nl/agroarbo/node/2765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half" idx="2"/>
          </p:nvPr>
        </p:nvSpPr>
        <p:spPr>
          <a:xfrm>
            <a:off x="7484009" y="2026664"/>
            <a:ext cx="4310828" cy="3659521"/>
          </a:xfrm>
        </p:spPr>
        <p:txBody>
          <a:bodyPr>
            <a:normAutofit/>
          </a:bodyPr>
          <a:lstStyle/>
          <a:p>
            <a:endParaRPr lang="nl-NL" sz="2400" dirty="0"/>
          </a:p>
          <a:p>
            <a:r>
              <a:rPr lang="nl-NL" sz="2400" dirty="0"/>
              <a:t>Veilig werken met </a:t>
            </a:r>
          </a:p>
          <a:p>
            <a:r>
              <a:rPr lang="nl-NL" sz="2400" dirty="0"/>
              <a:t>gewasbeschermingsmiddelen </a:t>
            </a:r>
          </a:p>
          <a:p>
            <a:endParaRPr lang="nl-NL" sz="2400" dirty="0"/>
          </a:p>
          <a:p>
            <a:r>
              <a:rPr lang="nl-NL" sz="2400" i="1" dirty="0">
                <a:latin typeface="DIN Next LT Pro Light Italic" panose="020B0503020203050203" pitchFamily="34" charset="77"/>
              </a:rPr>
              <a:t>Bescherm Bewust! </a:t>
            </a:r>
          </a:p>
          <a:p>
            <a:endParaRPr lang="nl-NL" sz="2400" dirty="0"/>
          </a:p>
          <a:p>
            <a:endParaRPr lang="nl-NL" sz="2400" dirty="0"/>
          </a:p>
        </p:txBody>
      </p:sp>
      <p:sp>
        <p:nvSpPr>
          <p:cNvPr id="7" name="Titel 3">
            <a:extLst>
              <a:ext uri="{FF2B5EF4-FFF2-40B4-BE49-F238E27FC236}">
                <a16:creationId xmlns:a16="http://schemas.microsoft.com/office/drawing/2014/main" id="{A72AE9BE-BFC5-3841-91FB-CE9B4D4AFF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3B1100"/>
                </a:solidFill>
                <a:latin typeface="DIN Next LT Pro Bold" panose="020B0503020203050203" pitchFamily="34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dirty="0"/>
              <a:t>GROEN GROND </a:t>
            </a:r>
            <a:br>
              <a:rPr lang="nl-NL" dirty="0"/>
            </a:br>
            <a:r>
              <a:rPr lang="nl-NL" dirty="0"/>
              <a:t>&amp; INFRA</a:t>
            </a:r>
          </a:p>
        </p:txBody>
      </p:sp>
    </p:spTree>
    <p:extLst>
      <p:ext uri="{BB962C8B-B14F-4D97-AF65-F5344CB8AC3E}">
        <p14:creationId xmlns:p14="http://schemas.microsoft.com/office/powerpoint/2010/main" val="20157271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dirty="0"/>
              <a:t>QUIZ Gevarensymbolen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75872" y="1835564"/>
            <a:ext cx="10265869" cy="35242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dirty="0">
                <a:latin typeface="DIN Next LT Pro Light" panose="020B0303020203050203" pitchFamily="34" charset="77"/>
              </a:rPr>
              <a:t>Irriterend, schadelijk, sensibiliserend</a:t>
            </a:r>
          </a:p>
          <a:p>
            <a:pPr marL="0" indent="0">
              <a:buNone/>
            </a:pPr>
            <a:endParaRPr lang="nl-NL" sz="2400" dirty="0">
              <a:latin typeface="DIN Next LT Pro Light" panose="020B0303020203050203" pitchFamily="34" charset="77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4294967295"/>
          </p:nvPr>
        </p:nvSpPr>
        <p:spPr>
          <a:xfrm>
            <a:off x="80772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2724606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dirty="0"/>
              <a:t>QUIZ Gevarensymbolen</a:t>
            </a:r>
          </a:p>
        </p:txBody>
      </p:sp>
      <p:pic>
        <p:nvPicPr>
          <p:cNvPr id="3074" name="Picture 2" descr="http://home.kpn.nl/msds.safetydocs/images/skul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549" y="1648269"/>
            <a:ext cx="4270513" cy="427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54089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dirty="0"/>
              <a:t>QUIZ Gevarensymbolen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75872" y="1815686"/>
            <a:ext cx="10265869" cy="35242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dirty="0">
                <a:latin typeface="DIN Next LT Pro Light" panose="020B0303020203050203" pitchFamily="34" charset="77"/>
              </a:rPr>
              <a:t>Giftig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4294967295"/>
          </p:nvPr>
        </p:nvSpPr>
        <p:spPr>
          <a:xfrm>
            <a:off x="80772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298166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495" y="995392"/>
            <a:ext cx="8245009" cy="486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6837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58619" y="339246"/>
            <a:ext cx="10265869" cy="1325563"/>
          </a:xfrm>
        </p:spPr>
        <p:txBody>
          <a:bodyPr/>
          <a:lstStyle/>
          <a:p>
            <a:r>
              <a:rPr lang="nl-NL" dirty="0"/>
              <a:t>Bronaanpak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32463" y="1421297"/>
            <a:ext cx="9692025" cy="4804012"/>
          </a:xfrm>
        </p:spPr>
        <p:txBody>
          <a:bodyPr>
            <a:noAutofit/>
          </a:bodyPr>
          <a:lstStyle/>
          <a:p>
            <a:r>
              <a:rPr lang="nl-NL" sz="2400" dirty="0">
                <a:latin typeface="DIN Next LT Pro Light" panose="020B0303020203050203" pitchFamily="34" charset="0"/>
              </a:rPr>
              <a:t>Plaag te voorkomen?</a:t>
            </a:r>
          </a:p>
          <a:p>
            <a:r>
              <a:rPr lang="nl-NL" sz="2400" dirty="0">
                <a:latin typeface="DIN Next LT Pro Light" panose="020B0303020203050203" pitchFamily="34" charset="0"/>
              </a:rPr>
              <a:t>Aankoop</a:t>
            </a:r>
          </a:p>
          <a:p>
            <a:pPr lvl="1"/>
            <a:r>
              <a:rPr lang="nl-NL" sz="2400" dirty="0">
                <a:latin typeface="DIN Next LT Pro Light" panose="020B0303020203050203" pitchFamily="34" charset="0"/>
              </a:rPr>
              <a:t>schadelijkheid</a:t>
            </a:r>
          </a:p>
          <a:p>
            <a:pPr lvl="1"/>
            <a:r>
              <a:rPr lang="nl-NL" sz="2400" dirty="0">
                <a:latin typeface="DIN Next LT Pro Light" panose="020B0303020203050203" pitchFamily="34" charset="0"/>
              </a:rPr>
              <a:t>poeder of vloeistof</a:t>
            </a:r>
          </a:p>
          <a:p>
            <a:pPr lvl="1"/>
            <a:r>
              <a:rPr lang="nl-NL" sz="2400" dirty="0">
                <a:latin typeface="DIN Next LT Pro Light" panose="020B0303020203050203" pitchFamily="34" charset="0"/>
              </a:rPr>
              <a:t>hoeveelheid</a:t>
            </a:r>
          </a:p>
          <a:p>
            <a:r>
              <a:rPr lang="nl-NL" sz="2400" dirty="0">
                <a:latin typeface="DIN Next LT Pro Light" panose="020B0303020203050203" pitchFamily="34" charset="0"/>
              </a:rPr>
              <a:t>Opslag </a:t>
            </a:r>
          </a:p>
          <a:p>
            <a:pPr lvl="1"/>
            <a:r>
              <a:rPr lang="nl-NL" sz="2400" dirty="0">
                <a:latin typeface="DIN Next LT Pro Light" panose="020B0303020203050203" pitchFamily="34" charset="0"/>
              </a:rPr>
              <a:t>ordelijk </a:t>
            </a:r>
          </a:p>
          <a:p>
            <a:pPr lvl="1"/>
            <a:r>
              <a:rPr lang="nl-NL" sz="2400" dirty="0">
                <a:latin typeface="DIN Next LT Pro Light" panose="020B0303020203050203" pitchFamily="34" charset="0"/>
              </a:rPr>
              <a:t>schoon</a:t>
            </a:r>
          </a:p>
          <a:p>
            <a:r>
              <a:rPr lang="nl-NL" sz="2400" dirty="0">
                <a:latin typeface="DIN Next LT Pro Light" panose="020B0303020203050203" pitchFamily="34" charset="0"/>
              </a:rPr>
              <a:t>Gebruik</a:t>
            </a:r>
          </a:p>
          <a:p>
            <a:r>
              <a:rPr lang="nl-NL" sz="2400" dirty="0">
                <a:latin typeface="DIN Next LT Pro Light" panose="020B0303020203050203" pitchFamily="34" charset="0"/>
              </a:rPr>
              <a:t>Techniek bij toepassing </a:t>
            </a:r>
          </a:p>
          <a:p>
            <a:r>
              <a:rPr lang="nl-NL" sz="2400" dirty="0">
                <a:latin typeface="DIN Next LT Pro Light" panose="020B0303020203050203" pitchFamily="34" charset="0"/>
              </a:rPr>
              <a:t>Bescherming van jezelf (PBM)</a:t>
            </a:r>
          </a:p>
          <a:p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364221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Opname in het lichaam</a:t>
            </a:r>
          </a:p>
        </p:txBody>
      </p:sp>
      <p:pic>
        <p:nvPicPr>
          <p:cNvPr id="5" name="Picture 15">
            <a:extLst>
              <a:ext uri="{FF2B5EF4-FFF2-40B4-BE49-F238E27FC236}">
                <a16:creationId xmlns:a16="http://schemas.microsoft.com/office/drawing/2014/main" id="{5F769237-2094-EB40-8555-D567B8BA20E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48586" y="-271673"/>
            <a:ext cx="4749197" cy="7401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67306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dirty="0"/>
              <a:t>Opname via ademhaling 	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303863" y="1825625"/>
            <a:ext cx="10732424" cy="42869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dirty="0">
                <a:latin typeface="DIN Next LT Pro Light" panose="020B0303020203050203" pitchFamily="34" charset="0"/>
              </a:rPr>
              <a:t>Contact met middel:</a:t>
            </a:r>
          </a:p>
          <a:p>
            <a:r>
              <a:rPr lang="nl-NL" sz="2400" dirty="0">
                <a:latin typeface="DIN Next LT Pro Light" panose="020B0303020203050203" pitchFamily="34" charset="0"/>
              </a:rPr>
              <a:t>Direct:</a:t>
            </a:r>
          </a:p>
          <a:p>
            <a:pPr lvl="1"/>
            <a:r>
              <a:rPr lang="nl-NL" sz="2400" dirty="0">
                <a:latin typeface="DIN Next LT Pro Light" panose="020B0303020203050203" pitchFamily="34" charset="0"/>
              </a:rPr>
              <a:t>geconcentreerd middel, granulaat en spuitvloeistof</a:t>
            </a:r>
          </a:p>
        </p:txBody>
      </p:sp>
    </p:spTree>
    <p:extLst>
      <p:ext uri="{BB962C8B-B14F-4D97-AF65-F5344CB8AC3E}">
        <p14:creationId xmlns:p14="http://schemas.microsoft.com/office/powerpoint/2010/main" val="29385940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dirty="0"/>
              <a:t>Opname via de huid	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303863" y="1825625"/>
            <a:ext cx="10732424" cy="42869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dirty="0">
                <a:latin typeface="DIN Next LT Pro Light" panose="020B0303020203050203" pitchFamily="34" charset="0"/>
              </a:rPr>
              <a:t>Contact met middel:</a:t>
            </a:r>
          </a:p>
          <a:p>
            <a:r>
              <a:rPr lang="nl-NL" sz="2400" dirty="0">
                <a:latin typeface="DIN Next LT Pro Light" panose="020B0303020203050203" pitchFamily="34" charset="0"/>
              </a:rPr>
              <a:t>Direct:</a:t>
            </a:r>
          </a:p>
          <a:p>
            <a:pPr lvl="1"/>
            <a:r>
              <a:rPr lang="nl-NL" sz="2400" dirty="0">
                <a:latin typeface="DIN Next LT Pro Light" panose="020B0303020203050203" pitchFamily="34" charset="0"/>
              </a:rPr>
              <a:t>geconcentreerd middel</a:t>
            </a:r>
          </a:p>
          <a:p>
            <a:pPr lvl="1"/>
            <a:r>
              <a:rPr lang="nl-NL" sz="2400" dirty="0">
                <a:latin typeface="DIN Next LT Pro Light" panose="020B0303020203050203" pitchFamily="34" charset="0"/>
              </a:rPr>
              <a:t>verdund met water</a:t>
            </a:r>
          </a:p>
          <a:p>
            <a:r>
              <a:rPr lang="nl-NL" sz="2400" dirty="0">
                <a:latin typeface="DIN Next LT Pro Light" panose="020B0303020203050203" pitchFamily="34" charset="0"/>
              </a:rPr>
              <a:t>Indirect:</a:t>
            </a:r>
          </a:p>
          <a:p>
            <a:pPr lvl="1"/>
            <a:r>
              <a:rPr lang="nl-NL" sz="2400" dirty="0">
                <a:latin typeface="DIN Next LT Pro Light" panose="020B0303020203050203" pitchFamily="34" charset="0"/>
              </a:rPr>
              <a:t>alles waar middel op terechtgekomen is</a:t>
            </a:r>
          </a:p>
          <a:p>
            <a:pPr lvl="1"/>
            <a:r>
              <a:rPr lang="nl-NL" sz="2400" dirty="0">
                <a:latin typeface="DIN Next LT Pro Light" panose="020B0303020203050203" pitchFamily="34" charset="0"/>
              </a:rPr>
              <a:t>binnenkant handschoenen e.d.</a:t>
            </a:r>
          </a:p>
          <a:p>
            <a:pPr lvl="1"/>
            <a:r>
              <a:rPr lang="nl-NL" sz="2400" dirty="0">
                <a:latin typeface="DIN Next LT Pro Light" panose="020B0303020203050203" pitchFamily="34" charset="0"/>
              </a:rPr>
              <a:t>gewas (residu)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8139447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H- en P- zinnen	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400" dirty="0">
                <a:latin typeface="DIN Next LT Pro Light" panose="020B0303020203050203" pitchFamily="34" charset="77"/>
              </a:rPr>
              <a:t>Hazard/Precaution</a:t>
            </a:r>
          </a:p>
          <a:p>
            <a:r>
              <a:rPr lang="nl-NL" sz="2400" dirty="0">
                <a:latin typeface="DIN Next LT Pro Light" panose="020B0303020203050203" pitchFamily="34" charset="77"/>
                <a:hlinkClick r:id="rId2"/>
              </a:rPr>
              <a:t>Overzicht</a:t>
            </a:r>
            <a:r>
              <a:rPr lang="nl-NL" sz="2400" dirty="0">
                <a:latin typeface="DIN Next LT Pro Light" panose="020B0303020203050203" pitchFamily="34" charset="77"/>
              </a:rPr>
              <a:t> </a:t>
            </a:r>
          </a:p>
          <a:p>
            <a:r>
              <a:rPr lang="nl-NL" sz="2400" dirty="0">
                <a:latin typeface="DIN Next LT Pro Light" panose="020B0303020203050203" pitchFamily="34" charset="77"/>
              </a:rPr>
              <a:t>Let op: ook biologische gewasbeschermingsmiddelen en biociden kunnen H- en P zinnen hebben. </a:t>
            </a:r>
          </a:p>
        </p:txBody>
      </p:sp>
    </p:spTree>
    <p:extLst>
      <p:ext uri="{BB962C8B-B14F-4D97-AF65-F5344CB8AC3E}">
        <p14:creationId xmlns:p14="http://schemas.microsoft.com/office/powerpoint/2010/main" val="28420033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Persoonlijke beschermingsmiddelen (PBM)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altLang="nl-NL" sz="2400" dirty="0">
                <a:latin typeface="DIN Next LT Pro Light" panose="020B0303020203050203" pitchFamily="34" charset="0"/>
              </a:rPr>
              <a:t>Huid:</a:t>
            </a:r>
          </a:p>
          <a:p>
            <a:pPr lvl="1"/>
            <a:r>
              <a:rPr lang="nl-NL" altLang="nl-NL" sz="2400" dirty="0">
                <a:latin typeface="DIN Next LT Pro Light" panose="020B0303020203050203" pitchFamily="34" charset="0"/>
              </a:rPr>
              <a:t>handschoenen</a:t>
            </a:r>
          </a:p>
          <a:p>
            <a:pPr lvl="1"/>
            <a:r>
              <a:rPr lang="nl-NL" altLang="nl-NL" sz="2400" dirty="0">
                <a:latin typeface="DIN Next LT Pro Light" panose="020B0303020203050203" pitchFamily="34" charset="0"/>
              </a:rPr>
              <a:t>overall met capuchon</a:t>
            </a:r>
          </a:p>
          <a:p>
            <a:pPr lvl="1"/>
            <a:r>
              <a:rPr lang="nl-NL" altLang="nl-NL" sz="2400" dirty="0">
                <a:latin typeface="DIN Next LT Pro Light" panose="020B0303020203050203" pitchFamily="34" charset="0"/>
              </a:rPr>
              <a:t>laarzen</a:t>
            </a:r>
          </a:p>
          <a:p>
            <a:r>
              <a:rPr lang="nl-NL" altLang="nl-NL" sz="2400" dirty="0">
                <a:latin typeface="DIN Next LT Pro Light" panose="020B0303020203050203" pitchFamily="34" charset="0"/>
              </a:rPr>
              <a:t>Luchtwegen en ogen:</a:t>
            </a:r>
          </a:p>
          <a:p>
            <a:pPr lvl="1"/>
            <a:r>
              <a:rPr lang="nl-NL" altLang="nl-NL" sz="2400" dirty="0">
                <a:latin typeface="DIN Next LT Pro Light" panose="020B0303020203050203" pitchFamily="34" charset="0"/>
              </a:rPr>
              <a:t>volgelaatsmasker</a:t>
            </a:r>
          </a:p>
          <a:p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1578959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8FE80CD-0155-3F45-9994-5C918251B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AKKERBOUW</a:t>
            </a:r>
          </a:p>
        </p:txBody>
      </p:sp>
      <p:sp>
        <p:nvSpPr>
          <p:cNvPr id="8" name="Tijdelijke aanduiding voor tekst 4">
            <a:extLst>
              <a:ext uri="{FF2B5EF4-FFF2-40B4-BE49-F238E27FC236}">
                <a16:creationId xmlns:a16="http://schemas.microsoft.com/office/drawing/2014/main" id="{13737418-6EC1-ED46-8370-8D1DA73582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84009" y="2026664"/>
            <a:ext cx="4310828" cy="3659521"/>
          </a:xfrm>
        </p:spPr>
        <p:txBody>
          <a:bodyPr>
            <a:normAutofit/>
          </a:bodyPr>
          <a:lstStyle/>
          <a:p>
            <a:endParaRPr lang="nl-NL" sz="2400" dirty="0"/>
          </a:p>
          <a:p>
            <a:r>
              <a:rPr lang="nl-NL" sz="2400" dirty="0"/>
              <a:t>Veilig werken met </a:t>
            </a:r>
          </a:p>
          <a:p>
            <a:r>
              <a:rPr lang="nl-NL" sz="2400" dirty="0"/>
              <a:t>gewasbeschermingsmiddelen </a:t>
            </a:r>
          </a:p>
          <a:p>
            <a:endParaRPr lang="nl-NL" sz="2400" dirty="0"/>
          </a:p>
          <a:p>
            <a:r>
              <a:rPr lang="nl-NL" sz="2400" i="1" dirty="0">
                <a:latin typeface="DIN Next LT Pro Light Italic" panose="020B0503020203050203" pitchFamily="34" charset="77"/>
              </a:rPr>
              <a:t>Bescherm Bewust! </a:t>
            </a:r>
          </a:p>
          <a:p>
            <a:endParaRPr lang="nl-NL" sz="2400" dirty="0"/>
          </a:p>
          <a:p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28724661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Handschoenen (PBM)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75873" y="1825625"/>
            <a:ext cx="3032710" cy="3524297"/>
          </a:xfrm>
        </p:spPr>
        <p:txBody>
          <a:bodyPr>
            <a:normAutofit/>
          </a:bodyPr>
          <a:lstStyle/>
          <a:p>
            <a:r>
              <a:rPr lang="nl-NL" altLang="nl-NL" sz="2400" dirty="0">
                <a:latin typeface="DIN Next LT Pro Light" panose="020B0303020203050203" pitchFamily="34" charset="0"/>
              </a:rPr>
              <a:t>Neopreen of nitrilrubber </a:t>
            </a:r>
          </a:p>
          <a:p>
            <a:r>
              <a:rPr lang="nl-NL" altLang="nl-NL" sz="2400" dirty="0">
                <a:latin typeface="DIN Next LT Pro Light" panose="020B0303020203050203" pitchFamily="34" charset="0"/>
              </a:rPr>
              <a:t>Handschoenen met lange schacht</a:t>
            </a:r>
          </a:p>
          <a:p>
            <a:r>
              <a:rPr lang="nl-NL" altLang="nl-NL" sz="2400" dirty="0">
                <a:latin typeface="DIN Next LT Pro Light" panose="020B0303020203050203" pitchFamily="34" charset="0"/>
              </a:rPr>
              <a:t>In de mouwen van de overall</a:t>
            </a:r>
            <a:endParaRPr lang="nl-NL" sz="2400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6CDE08FA-7230-8042-9A18-C505CA962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999" y="884321"/>
            <a:ext cx="6136127" cy="3429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96043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182" y="1579856"/>
            <a:ext cx="1228725" cy="581025"/>
          </a:xfrm>
          <a:prstGeom prst="rect">
            <a:avLst/>
          </a:prstGeom>
        </p:spPr>
      </p:pic>
      <p:pic>
        <p:nvPicPr>
          <p:cNvPr id="4" name="Picture 14" descr="DSCF721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8183" y="2262908"/>
            <a:ext cx="3879278" cy="290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4612" y="1579855"/>
            <a:ext cx="1312686" cy="581025"/>
          </a:xfrm>
          <a:prstGeom prst="rect">
            <a:avLst/>
          </a:prstGeom>
        </p:spPr>
      </p:pic>
      <p:pic>
        <p:nvPicPr>
          <p:cNvPr id="5" name="Picture 13" descr="juni 2008 02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612" y="2262909"/>
            <a:ext cx="3879960" cy="290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5C67F731-F4FC-D440-8124-576330BEF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872" y="365125"/>
            <a:ext cx="10265869" cy="1325563"/>
          </a:xfrm>
        </p:spPr>
        <p:txBody>
          <a:bodyPr/>
          <a:lstStyle/>
          <a:p>
            <a:r>
              <a:rPr lang="nl-NL" dirty="0"/>
              <a:t>Handschoenen (PBM)</a:t>
            </a:r>
          </a:p>
        </p:txBody>
      </p:sp>
    </p:spTree>
    <p:extLst>
      <p:ext uri="{BB962C8B-B14F-4D97-AF65-F5344CB8AC3E}">
        <p14:creationId xmlns:p14="http://schemas.microsoft.com/office/powerpoint/2010/main" val="1921839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Handschoenen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75872" y="1825625"/>
            <a:ext cx="3734673" cy="35242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altLang="nl-NL" sz="2400" dirty="0">
                <a:latin typeface="DIN Next LT Pro Light" panose="020B0303020203050203" pitchFamily="34" charset="0"/>
              </a:rPr>
              <a:t>Altijd </a:t>
            </a:r>
            <a:r>
              <a:rPr lang="nl-NL" altLang="nl-NL" sz="2400" i="1" dirty="0">
                <a:latin typeface="DIN Next LT Pro Light Italic" panose="020B0503020203050203" pitchFamily="34" charset="77"/>
              </a:rPr>
              <a:t>direct</a:t>
            </a:r>
            <a:r>
              <a:rPr lang="nl-NL" altLang="nl-NL" sz="2400" dirty="0">
                <a:latin typeface="DIN Next LT Pro Light" panose="020B0303020203050203" pitchFamily="34" charset="0"/>
              </a:rPr>
              <a:t> na gebruik wassen met water en zeep</a:t>
            </a:r>
          </a:p>
          <a:p>
            <a:pPr marL="0" indent="0">
              <a:buNone/>
            </a:pPr>
            <a:endParaRPr lang="nl-NL" altLang="nl-NL" sz="2400" dirty="0">
              <a:latin typeface="DIN Next LT Pro Light" panose="020B0303020203050203" pitchFamily="34" charset="0"/>
            </a:endParaRPr>
          </a:p>
          <a:p>
            <a:pPr marL="0" indent="0">
              <a:buNone/>
            </a:pPr>
            <a:r>
              <a:rPr lang="nl-NL" altLang="nl-NL" sz="2400" dirty="0">
                <a:latin typeface="DIN Next LT Pro Light" panose="020B0303020203050203" pitchFamily="34" charset="0"/>
              </a:rPr>
              <a:t>Schone handschoenen:</a:t>
            </a:r>
          </a:p>
          <a:p>
            <a:r>
              <a:rPr lang="nl-NL" altLang="nl-NL" sz="2400" dirty="0">
                <a:latin typeface="DIN Next LT Pro Light" panose="020B0303020203050203" pitchFamily="34" charset="0"/>
              </a:rPr>
              <a:t>geen blootstelling via binnenzijde</a:t>
            </a:r>
          </a:p>
          <a:p>
            <a:r>
              <a:rPr lang="nl-NL" altLang="nl-NL" sz="2400" dirty="0">
                <a:latin typeface="DIN Next LT Pro Light" panose="020B0303020203050203" pitchFamily="34" charset="0"/>
              </a:rPr>
              <a:t>worden beter gedragen</a:t>
            </a:r>
          </a:p>
          <a:p>
            <a:endParaRPr lang="nl-NL" altLang="nl-NL" sz="2400" dirty="0">
              <a:latin typeface="DIN Next LT Pro Light" panose="020B0303020203050203" pitchFamily="34" charset="0"/>
            </a:endParaRPr>
          </a:p>
          <a:p>
            <a:endParaRPr lang="nl-NL" altLang="nl-NL" sz="2400" dirty="0">
              <a:latin typeface="DIN Next LT Pro Light" panose="020B0303020203050203" pitchFamily="34" charset="0"/>
            </a:endParaRPr>
          </a:p>
          <a:p>
            <a:endParaRPr lang="nl-NL" altLang="nl-NL" sz="2400" dirty="0">
              <a:latin typeface="DIN Next LT Pro Light" panose="020B0303020203050203" pitchFamily="34" charset="0"/>
            </a:endParaRPr>
          </a:p>
          <a:p>
            <a:endParaRPr lang="nl-NL" altLang="nl-NL" sz="2400" dirty="0">
              <a:latin typeface="DIN Next LT Pro Light" panose="020B0303020203050203" pitchFamily="34" charset="0"/>
            </a:endParaRPr>
          </a:p>
          <a:p>
            <a:endParaRPr lang="nl-NL" altLang="nl-NL" sz="2400" dirty="0">
              <a:latin typeface="DIN Next LT Pro Light" panose="020B0303020203050203" pitchFamily="34" charset="0"/>
            </a:endParaRPr>
          </a:p>
        </p:txBody>
      </p:sp>
      <p:pic>
        <p:nvPicPr>
          <p:cNvPr id="5" name="Picture 16" descr="wasgoot vermaire">
            <a:extLst>
              <a:ext uri="{FF2B5EF4-FFF2-40B4-BE49-F238E27FC236}">
                <a16:creationId xmlns:a16="http://schemas.microsoft.com/office/drawing/2014/main" id="{C11D832B-D79A-AD40-B729-5D382DC6F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286" y="879327"/>
            <a:ext cx="6106456" cy="457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587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Handschoenen (PBM)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75872" y="1825625"/>
            <a:ext cx="5120127" cy="3524297"/>
          </a:xfrm>
        </p:spPr>
        <p:txBody>
          <a:bodyPr>
            <a:normAutofit/>
          </a:bodyPr>
          <a:lstStyle/>
          <a:p>
            <a:r>
              <a:rPr lang="nl-NL" altLang="nl-NL" sz="2400" dirty="0">
                <a:latin typeface="DIN Next LT Pro Light" panose="020B0303020203050203" pitchFamily="34" charset="0"/>
              </a:rPr>
              <a:t>Controleren en tijdig vervangen</a:t>
            </a:r>
          </a:p>
          <a:p>
            <a:r>
              <a:rPr lang="nl-NL" sz="2400" dirty="0">
                <a:latin typeface="DIN Next LT Pro Light" panose="020B0303020203050203" pitchFamily="34" charset="0"/>
              </a:rPr>
              <a:t>Drogen verlengt de levensduur. 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611" y="872282"/>
            <a:ext cx="3848516" cy="513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181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nl-NL" dirty="0"/>
            </a:br>
            <a:r>
              <a:rPr lang="nl-NL" dirty="0"/>
              <a:t>Overall met capuchon (PBM)</a:t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75872" y="1825625"/>
            <a:ext cx="5120127" cy="35242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altLang="nl-NL" sz="2400" dirty="0">
                <a:latin typeface="DIN Next LT Pro Light" panose="020B0303020203050203" pitchFamily="34" charset="0"/>
              </a:rPr>
              <a:t>Spuitoverall</a:t>
            </a:r>
          </a:p>
          <a:p>
            <a:r>
              <a:rPr lang="nl-NL" altLang="nl-NL" sz="2400" dirty="0">
                <a:latin typeface="DIN Next LT Pro Light" panose="020B0303020203050203" pitchFamily="34" charset="0"/>
              </a:rPr>
              <a:t>Flexothane </a:t>
            </a:r>
          </a:p>
          <a:p>
            <a:r>
              <a:rPr lang="nl-NL" altLang="nl-NL" sz="2400" dirty="0">
                <a:latin typeface="DIN Next LT Pro Light" panose="020B0303020203050203" pitchFamily="34" charset="0"/>
              </a:rPr>
              <a:t>Microgard </a:t>
            </a:r>
            <a:endParaRPr lang="nl-NL" sz="2400" dirty="0">
              <a:latin typeface="DIN Next LT Pro Light" panose="020B0303020203050203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BA73A13-CA3B-3648-933F-31B3B98FE5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10" r="26279"/>
          <a:stretch/>
        </p:blipFill>
        <p:spPr>
          <a:xfrm>
            <a:off x="9153236" y="796796"/>
            <a:ext cx="2374834" cy="5264407"/>
          </a:xfrm>
          <a:prstGeom prst="rect">
            <a:avLst/>
          </a:prstGeom>
        </p:spPr>
      </p:pic>
      <p:pic>
        <p:nvPicPr>
          <p:cNvPr id="7" name="Picture 10" descr="Overall Microgard Fr Grijs Maat Xxl">
            <a:extLst>
              <a:ext uri="{FF2B5EF4-FFF2-40B4-BE49-F238E27FC236}">
                <a16:creationId xmlns:a16="http://schemas.microsoft.com/office/drawing/2014/main" id="{C389C6B6-59B5-EA41-AFB6-4183F03807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5" r="32996"/>
          <a:stretch/>
        </p:blipFill>
        <p:spPr bwMode="auto">
          <a:xfrm>
            <a:off x="6437746" y="620572"/>
            <a:ext cx="2521527" cy="5616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7832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>
            <a:extLst>
              <a:ext uri="{FF2B5EF4-FFF2-40B4-BE49-F238E27FC236}">
                <a16:creationId xmlns:a16="http://schemas.microsoft.com/office/drawing/2014/main" id="{59123DD4-76BD-224D-B74E-8DD723E66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182" y="1579856"/>
            <a:ext cx="1228725" cy="581025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41434468-2A54-B046-BCA0-B33E9538E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612" y="1579855"/>
            <a:ext cx="1312686" cy="581025"/>
          </a:xfrm>
          <a:prstGeom prst="rect">
            <a:avLst/>
          </a:prstGeom>
        </p:spPr>
      </p:pic>
      <p:sp>
        <p:nvSpPr>
          <p:cNvPr id="8" name="Tijdelijke aanduiding voor tekst 7"/>
          <p:cNvSpPr>
            <a:spLocks noGrp="1"/>
          </p:cNvSpPr>
          <p:nvPr>
            <p:ph type="body" sz="quarter" idx="3"/>
          </p:nvPr>
        </p:nvSpPr>
        <p:spPr>
          <a:xfrm>
            <a:off x="7585367" y="1315676"/>
            <a:ext cx="5054171" cy="823912"/>
          </a:xfrm>
        </p:spPr>
        <p:txBody>
          <a:bodyPr>
            <a:normAutofit/>
          </a:bodyPr>
          <a:lstStyle/>
          <a:p>
            <a:r>
              <a:rPr lang="nl-NL" dirty="0"/>
              <a:t>Hoofdhuid niet beschermd</a:t>
            </a:r>
          </a:p>
        </p:txBody>
      </p:sp>
      <p:pic>
        <p:nvPicPr>
          <p:cNvPr id="12" name="Picture 12" descr="vdBurg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79" y="2262908"/>
            <a:ext cx="3676168" cy="245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Spuiten in de gerbera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62" t="11810" r="18710" b="64557"/>
          <a:stretch>
            <a:fillRect/>
          </a:stretch>
        </p:blipFill>
        <p:spPr bwMode="auto">
          <a:xfrm>
            <a:off x="6224612" y="2262908"/>
            <a:ext cx="5038725" cy="245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6A3A1B82-FA98-BF41-BFEA-29530EEF8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872" y="365125"/>
            <a:ext cx="10265869" cy="1325563"/>
          </a:xfrm>
        </p:spPr>
        <p:txBody>
          <a:bodyPr/>
          <a:lstStyle/>
          <a:p>
            <a:br>
              <a:rPr lang="nl-NL" dirty="0"/>
            </a:br>
            <a:r>
              <a:rPr lang="nl-NL" dirty="0"/>
              <a:t>Overall met capuchon (PBM)</a:t>
            </a:r>
            <a:br>
              <a:rPr lang="nl-NL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715194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Overall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75872" y="1825625"/>
            <a:ext cx="5120127" cy="35242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altLang="nl-NL" sz="2400" dirty="0">
                <a:latin typeface="DIN Next LT Pro Light" panose="020B0303020203050203" pitchFamily="34" charset="0"/>
              </a:rPr>
              <a:t>Altijd </a:t>
            </a:r>
            <a:r>
              <a:rPr lang="nl-NL" altLang="nl-NL" sz="2400" i="1" dirty="0">
                <a:latin typeface="DIN Next LT Pro Light Italic" panose="020B0503020203050203" pitchFamily="34" charset="77"/>
              </a:rPr>
              <a:t>direct </a:t>
            </a:r>
            <a:r>
              <a:rPr lang="nl-NL" altLang="nl-NL" sz="2400" dirty="0">
                <a:latin typeface="DIN Next LT Pro Light Italic" panose="020B0503020203050203" pitchFamily="34" charset="77"/>
              </a:rPr>
              <a:t>n</a:t>
            </a:r>
            <a:r>
              <a:rPr lang="nl-NL" altLang="nl-NL" sz="2400" dirty="0">
                <a:latin typeface="DIN Next LT Pro Light" panose="020B0303020203050203" pitchFamily="34" charset="0"/>
              </a:rPr>
              <a:t>a gebruik wassen</a:t>
            </a:r>
          </a:p>
          <a:p>
            <a:pPr marL="0" indent="0">
              <a:buNone/>
            </a:pPr>
            <a:br>
              <a:rPr lang="nl-NL" altLang="nl-NL" sz="2400" dirty="0">
                <a:latin typeface="DIN Next LT Pro Light" panose="020B0303020203050203" pitchFamily="34" charset="0"/>
              </a:rPr>
            </a:br>
            <a:r>
              <a:rPr lang="nl-NL" altLang="nl-NL" sz="2400" dirty="0">
                <a:latin typeface="DIN Next LT Pro Light" panose="020B0303020203050203" pitchFamily="34" charset="0"/>
              </a:rPr>
              <a:t>Schone overall:</a:t>
            </a:r>
          </a:p>
          <a:p>
            <a:r>
              <a:rPr lang="nl-NL" altLang="nl-NL" sz="2400" dirty="0">
                <a:latin typeface="DIN Next LT Pro Light" panose="020B0303020203050203" pitchFamily="34" charset="0"/>
              </a:rPr>
              <a:t>geen blootstelling via binnenzijde</a:t>
            </a:r>
          </a:p>
          <a:p>
            <a:r>
              <a:rPr lang="nl-NL" altLang="nl-NL" sz="2400" dirty="0">
                <a:latin typeface="DIN Next LT Pro Light" panose="020B0303020203050203" pitchFamily="34" charset="0"/>
              </a:rPr>
              <a:t>wordt beter gedragen</a:t>
            </a:r>
            <a:endParaRPr lang="nl-NL" sz="2400" dirty="0">
              <a:latin typeface="DIN Next LT Pro Light" panose="020B0303020203050203" pitchFamily="34" charset="0"/>
            </a:endParaRPr>
          </a:p>
        </p:txBody>
      </p:sp>
      <p:pic>
        <p:nvPicPr>
          <p:cNvPr id="7" name="Tijdelijke aanduiding voor inhoud 2">
            <a:extLst>
              <a:ext uri="{FF2B5EF4-FFF2-40B4-BE49-F238E27FC236}">
                <a16:creationId xmlns:a16="http://schemas.microsoft.com/office/drawing/2014/main" id="{A7E56ADD-9C25-CC4D-A3CC-C29089BF41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051" y="872283"/>
            <a:ext cx="3835076" cy="511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341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nl-NL" dirty="0"/>
            </a:br>
            <a:r>
              <a:rPr lang="nl-NL" dirty="0"/>
              <a:t>Laarzen (PBM)</a:t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75872" y="1825625"/>
            <a:ext cx="5120127" cy="3524297"/>
          </a:xfrm>
        </p:spPr>
        <p:txBody>
          <a:bodyPr>
            <a:normAutofit/>
          </a:bodyPr>
          <a:lstStyle/>
          <a:p>
            <a:r>
              <a:rPr lang="nl-NL" altLang="nl-NL" sz="2400" dirty="0">
                <a:latin typeface="DIN Next LT Pro Light" panose="020B0303020203050203" pitchFamily="34" charset="0"/>
              </a:rPr>
              <a:t>Waterdichte laarzen van neopreen of nitrilrubber </a:t>
            </a:r>
          </a:p>
          <a:p>
            <a:r>
              <a:rPr lang="nl-NL" altLang="nl-NL" sz="2400" dirty="0">
                <a:latin typeface="DIN Next LT Pro Light" panose="020B0303020203050203" pitchFamily="34" charset="0"/>
              </a:rPr>
              <a:t>Bestand tegen chemicaliën (S5)</a:t>
            </a:r>
          </a:p>
          <a:p>
            <a:r>
              <a:rPr lang="nl-NL" altLang="nl-NL" sz="2400" dirty="0">
                <a:latin typeface="DIN Next LT Pro Light" panose="020B0303020203050203" pitchFamily="34" charset="0"/>
              </a:rPr>
              <a:t>Overallpijpen over de laarzen</a:t>
            </a:r>
          </a:p>
          <a:p>
            <a:endParaRPr lang="nl-NL" altLang="nl-NL" sz="2400" dirty="0">
              <a:latin typeface="DIN Next LT Pro Light" panose="020B0303020203050203" pitchFamily="34" charset="0"/>
            </a:endParaRPr>
          </a:p>
        </p:txBody>
      </p:sp>
      <p:pic>
        <p:nvPicPr>
          <p:cNvPr id="6" name="Picture 2" descr="Werklaarzen PSP 30-100 pvc S5 Zwart">
            <a:extLst>
              <a:ext uri="{FF2B5EF4-FFF2-40B4-BE49-F238E27FC236}">
                <a16:creationId xmlns:a16="http://schemas.microsoft.com/office/drawing/2014/main" id="{7AA07ABF-79C8-314F-A854-2B5D04EA3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665" y="765752"/>
            <a:ext cx="5190985" cy="519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9776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Luchtwegen (PBM)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75872" y="1825625"/>
            <a:ext cx="5120127" cy="35242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altLang="nl-NL" sz="2400" dirty="0">
                <a:latin typeface="DIN Next LT Pro Light" panose="020B0303020203050203" pitchFamily="34" charset="0"/>
              </a:rPr>
              <a:t>Volgelaatsmasker met actief koolfilter </a:t>
            </a:r>
          </a:p>
          <a:p>
            <a:r>
              <a:rPr lang="nl-NL" altLang="nl-NL" sz="2400" dirty="0">
                <a:latin typeface="DIN Next LT Pro Light" panose="020B0303020203050203" pitchFamily="34" charset="0"/>
              </a:rPr>
              <a:t>volgelaat </a:t>
            </a:r>
          </a:p>
          <a:p>
            <a:r>
              <a:rPr lang="nl-NL" altLang="nl-NL" sz="2400" dirty="0">
                <a:latin typeface="DIN Next LT Pro Light" panose="020B0303020203050203" pitchFamily="34" charset="0"/>
              </a:rPr>
              <a:t>volgelaat met aanblaasunit </a:t>
            </a:r>
          </a:p>
          <a:p>
            <a:r>
              <a:rPr lang="nl-NL" altLang="nl-NL" sz="2400" dirty="0">
                <a:latin typeface="DIN Next LT Pro Light" panose="020B0303020203050203" pitchFamily="34" charset="0"/>
              </a:rPr>
              <a:t>Bij baard of stoppels van 2 dagen sluit masker onvoldoende aan. </a:t>
            </a:r>
            <a:endParaRPr lang="nl-NL" sz="2400" dirty="0">
              <a:latin typeface="DIN Next LT Pro Light" panose="020B0303020203050203" pitchFamily="34" charset="0"/>
            </a:endParaRPr>
          </a:p>
        </p:txBody>
      </p:sp>
      <p:pic>
        <p:nvPicPr>
          <p:cNvPr id="8" name="Picture 20" descr="vdBurg3">
            <a:extLst>
              <a:ext uri="{FF2B5EF4-FFF2-40B4-BE49-F238E27FC236}">
                <a16:creationId xmlns:a16="http://schemas.microsoft.com/office/drawing/2014/main" id="{5C2FEA29-F156-A54C-8FB1-16002F781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7" t="8002" r="26884" b="-1169"/>
          <a:stretch>
            <a:fillRect/>
          </a:stretch>
        </p:blipFill>
        <p:spPr bwMode="auto">
          <a:xfrm>
            <a:off x="7381051" y="872281"/>
            <a:ext cx="3860690" cy="4976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2" descr="DSCF7390">
            <a:extLst>
              <a:ext uri="{FF2B5EF4-FFF2-40B4-BE49-F238E27FC236}">
                <a16:creationId xmlns:a16="http://schemas.microsoft.com/office/drawing/2014/main" id="{624398E2-E9C0-7444-91FD-B1E377652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96" b="15363"/>
          <a:stretch>
            <a:fillRect/>
          </a:stretch>
        </p:blipFill>
        <p:spPr bwMode="auto">
          <a:xfrm>
            <a:off x="7381051" y="4158521"/>
            <a:ext cx="3860690" cy="1827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3895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Meest gangbaar: A2P3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75872" y="1825625"/>
            <a:ext cx="5120127" cy="3524297"/>
          </a:xfrm>
        </p:spPr>
        <p:txBody>
          <a:bodyPr>
            <a:normAutofit/>
          </a:bodyPr>
          <a:lstStyle/>
          <a:p>
            <a:r>
              <a:rPr lang="nl-NL" altLang="nl-NL" sz="2400" dirty="0">
                <a:latin typeface="DIN Next LT Pro Light" panose="020B0303020203050203" pitchFamily="34" charset="0"/>
              </a:rPr>
              <a:t>Datum van ingebruikname op filter </a:t>
            </a:r>
          </a:p>
          <a:p>
            <a:r>
              <a:rPr lang="nl-NL" altLang="nl-NL" sz="2400" dirty="0">
                <a:latin typeface="DIN Next LT Pro Light" panose="020B0303020203050203" pitchFamily="34" charset="0"/>
              </a:rPr>
              <a:t>Gebruiksuren: 8 binnen 1 maand</a:t>
            </a:r>
          </a:p>
          <a:p>
            <a:r>
              <a:rPr lang="nl-NL" altLang="nl-NL" sz="2400" dirty="0">
                <a:latin typeface="DIN Next LT Pro Light" panose="020B0303020203050203" pitchFamily="34" charset="0"/>
              </a:rPr>
              <a:t>Luchtdicht bewaren</a:t>
            </a:r>
            <a:endParaRPr lang="nl-NL" sz="2400" dirty="0">
              <a:latin typeface="DIN Next LT Pro Light" panose="020B0303020203050203" pitchFamily="34" charset="0"/>
            </a:endParaRPr>
          </a:p>
        </p:txBody>
      </p:sp>
      <p:pic>
        <p:nvPicPr>
          <p:cNvPr id="10" name="Tijdelijke aanduiding voor inhoud 3">
            <a:extLst>
              <a:ext uri="{FF2B5EF4-FFF2-40B4-BE49-F238E27FC236}">
                <a16:creationId xmlns:a16="http://schemas.microsoft.com/office/drawing/2014/main" id="{E173C993-0B93-1447-8553-14CEA4713B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050" y="852555"/>
            <a:ext cx="3835077" cy="5134602"/>
          </a:xfrm>
          <a:prstGeom prst="rect">
            <a:avLst/>
          </a:prstGeom>
        </p:spPr>
      </p:pic>
      <p:pic>
        <p:nvPicPr>
          <p:cNvPr id="6" name="Picture 6" descr="DSCF7238">
            <a:extLst>
              <a:ext uri="{FF2B5EF4-FFF2-40B4-BE49-F238E27FC236}">
                <a16:creationId xmlns:a16="http://schemas.microsoft.com/office/drawing/2014/main" id="{A50926E1-DCAD-DF42-8540-839161E9E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" r="269"/>
          <a:stretch>
            <a:fillRect/>
          </a:stretch>
        </p:blipFill>
        <p:spPr bwMode="auto">
          <a:xfrm>
            <a:off x="4680249" y="3648363"/>
            <a:ext cx="3277476" cy="2338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6801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12C04C9-C9B7-224D-B27C-04AF4F952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GLASTUINBOUW</a:t>
            </a:r>
          </a:p>
        </p:txBody>
      </p:sp>
      <p:sp>
        <p:nvSpPr>
          <p:cNvPr id="9" name="Tijdelijke aanduiding voor tekst 4">
            <a:extLst>
              <a:ext uri="{FF2B5EF4-FFF2-40B4-BE49-F238E27FC236}">
                <a16:creationId xmlns:a16="http://schemas.microsoft.com/office/drawing/2014/main" id="{DAD8F5FF-1B5C-2E4A-81EF-54DC76DB24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84009" y="2026664"/>
            <a:ext cx="4310828" cy="3659521"/>
          </a:xfrm>
        </p:spPr>
        <p:txBody>
          <a:bodyPr>
            <a:normAutofit/>
          </a:bodyPr>
          <a:lstStyle/>
          <a:p>
            <a:endParaRPr lang="nl-NL" sz="2400" dirty="0"/>
          </a:p>
          <a:p>
            <a:r>
              <a:rPr lang="nl-NL" sz="2400" dirty="0"/>
              <a:t>Veilig werken met </a:t>
            </a:r>
          </a:p>
          <a:p>
            <a:r>
              <a:rPr lang="nl-NL" sz="2400" dirty="0"/>
              <a:t>gewasbeschermingsmiddelen </a:t>
            </a:r>
          </a:p>
          <a:p>
            <a:endParaRPr lang="nl-NL" sz="2400" dirty="0"/>
          </a:p>
          <a:p>
            <a:r>
              <a:rPr lang="nl-NL" sz="2400" i="1" dirty="0">
                <a:latin typeface="DIN Next LT Pro Light Italic" panose="020B0503020203050203" pitchFamily="34" charset="77"/>
              </a:rPr>
              <a:t>Bescherm Bewust! </a:t>
            </a:r>
          </a:p>
          <a:p>
            <a:endParaRPr lang="nl-NL" sz="2400" dirty="0"/>
          </a:p>
          <a:p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38733922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dirty="0"/>
              <a:t>Andere type filters</a:t>
            </a:r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7733" y="1493650"/>
            <a:ext cx="8236533" cy="477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868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Controle volgelaatsmasker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dirty="0">
                <a:latin typeface="DIN Next LT Pro Light" panose="020B0303020203050203" pitchFamily="34" charset="0"/>
              </a:rPr>
              <a:t>Voor gebruik:</a:t>
            </a:r>
          </a:p>
          <a:p>
            <a:r>
              <a:rPr lang="nl-NL" sz="2400" dirty="0">
                <a:latin typeface="DIN Next LT Pro Light" panose="020B0303020203050203" pitchFamily="34" charset="0"/>
              </a:rPr>
              <a:t>inlaatventiel controleren op vervuiling en flexibiliteit</a:t>
            </a:r>
          </a:p>
          <a:p>
            <a:r>
              <a:rPr lang="nl-NL" sz="2400" dirty="0">
                <a:latin typeface="DIN Next LT Pro Light" panose="020B0303020203050203" pitchFamily="34" charset="0"/>
              </a:rPr>
              <a:t>hetzelfde voor het uitlaatventiel</a:t>
            </a:r>
          </a:p>
          <a:p>
            <a:endParaRPr lang="nl-NL" sz="2400" dirty="0">
              <a:latin typeface="DIN Next LT Pro Light" panose="020B030302020305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214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Inlaatventiel</a:t>
            </a:r>
          </a:p>
        </p:txBody>
      </p:sp>
      <p:pic>
        <p:nvPicPr>
          <p:cNvPr id="12" name="Tijdelijke aanduiding voor inhoud 5">
            <a:extLst>
              <a:ext uri="{FF2B5EF4-FFF2-40B4-BE49-F238E27FC236}">
                <a16:creationId xmlns:a16="http://schemas.microsoft.com/office/drawing/2014/main" id="{21D6E5E9-FEED-044C-88A4-85EEE04F2A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39" y="1450386"/>
            <a:ext cx="4741350" cy="3556014"/>
          </a:xfrm>
        </p:spPr>
      </p:pic>
      <p:pic>
        <p:nvPicPr>
          <p:cNvPr id="13" name="Tijdelijke aanduiding voor inhoud 4">
            <a:extLst>
              <a:ext uri="{FF2B5EF4-FFF2-40B4-BE49-F238E27FC236}">
                <a16:creationId xmlns:a16="http://schemas.microsoft.com/office/drawing/2014/main" id="{49563F73-C9E4-9548-A55F-68E84CDDE26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413" y="1450544"/>
            <a:ext cx="4739924" cy="3555714"/>
          </a:xfrm>
        </p:spPr>
      </p:pic>
    </p:spTree>
    <p:extLst>
      <p:ext uri="{BB962C8B-B14F-4D97-AF65-F5344CB8AC3E}">
        <p14:creationId xmlns:p14="http://schemas.microsoft.com/office/powerpoint/2010/main" val="15865342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Uitlaatventiel</a:t>
            </a:r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:a16="http://schemas.microsoft.com/office/drawing/2014/main" id="{2584585D-675C-FF43-8458-2BC31B12F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4755" y="872281"/>
            <a:ext cx="5096986" cy="511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9776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Reiniging /controle volgelaatsmasker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dirty="0">
                <a:latin typeface="DIN Next LT Pro Light" panose="020B0303020203050203" pitchFamily="34" charset="0"/>
              </a:rPr>
              <a:t>Direct na gebruik:</a:t>
            </a:r>
          </a:p>
          <a:p>
            <a:r>
              <a:rPr lang="nl-NL" sz="2400" dirty="0">
                <a:latin typeface="DIN Next LT Pro Light" panose="020B0303020203050203" pitchFamily="34" charset="0"/>
              </a:rPr>
              <a:t>filter(s) eraf en luchtdicht opbergen</a:t>
            </a:r>
          </a:p>
          <a:p>
            <a:r>
              <a:rPr lang="nl-NL" sz="2400" dirty="0">
                <a:latin typeface="DIN Next LT Pro Light" panose="020B0303020203050203" pitchFamily="34" charset="0"/>
              </a:rPr>
              <a:t>masker afspoelen met lauw water/zeep en naspoelen</a:t>
            </a:r>
          </a:p>
          <a:p>
            <a:r>
              <a:rPr lang="nl-NL" sz="2400" dirty="0">
                <a:latin typeface="DIN Next LT Pro Light" panose="020B0303020203050203" pitchFamily="34" charset="0"/>
              </a:rPr>
              <a:t>inlaatventiel controleren op vervuiling en flexibiliteit</a:t>
            </a:r>
          </a:p>
          <a:p>
            <a:r>
              <a:rPr lang="nl-NL" sz="2400" dirty="0">
                <a:latin typeface="DIN Next LT Pro Light" panose="020B0303020203050203" pitchFamily="34" charset="0"/>
              </a:rPr>
              <a:t>hetzelfde voor het uitlaatventiel</a:t>
            </a:r>
          </a:p>
          <a:p>
            <a:r>
              <a:rPr lang="nl-NL" sz="2400" dirty="0">
                <a:latin typeface="DIN Next LT Pro Light" panose="020B0303020203050203" pitchFamily="34" charset="0"/>
              </a:rPr>
              <a:t>alles in orde? op een donkere droge koele plek opbergen</a:t>
            </a:r>
          </a:p>
          <a:p>
            <a:endParaRPr lang="nl-NL" sz="2400" dirty="0">
              <a:latin typeface="DIN Next LT Pro Light" panose="020B030302020305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803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>
            <a:extLst>
              <a:ext uri="{FF2B5EF4-FFF2-40B4-BE49-F238E27FC236}">
                <a16:creationId xmlns:a16="http://schemas.microsoft.com/office/drawing/2014/main" id="{59123DD4-76BD-224D-B74E-8DD723E66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182" y="1579856"/>
            <a:ext cx="1228725" cy="581025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41434468-2A54-B046-BCA0-B33E9538E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612" y="1579855"/>
            <a:ext cx="1312686" cy="581025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6A3A1B82-FA98-BF41-BFEA-29530EEF8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872" y="365125"/>
            <a:ext cx="10265869" cy="1325563"/>
          </a:xfrm>
        </p:spPr>
        <p:txBody>
          <a:bodyPr/>
          <a:lstStyle/>
          <a:p>
            <a:br>
              <a:rPr lang="nl-NL" dirty="0"/>
            </a:br>
            <a:r>
              <a:rPr lang="nl-NL" dirty="0"/>
              <a:t>Opslag volgelaatsmasker</a:t>
            </a:r>
            <a:br>
              <a:rPr lang="nl-NL" dirty="0"/>
            </a:br>
            <a:endParaRPr lang="nl-NL" dirty="0"/>
          </a:p>
        </p:txBody>
      </p:sp>
      <p:pic>
        <p:nvPicPr>
          <p:cNvPr id="9" name="Tijdelijke aanduiding voor inhoud 12">
            <a:extLst>
              <a:ext uri="{FF2B5EF4-FFF2-40B4-BE49-F238E27FC236}">
                <a16:creationId xmlns:a16="http://schemas.microsoft.com/office/drawing/2014/main" id="{707E1EF3-EB02-034D-B0C5-C02575083C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47"/>
          <a:stretch/>
        </p:blipFill>
        <p:spPr>
          <a:xfrm>
            <a:off x="6224612" y="2262908"/>
            <a:ext cx="3448122" cy="3030658"/>
          </a:xfrm>
          <a:prstGeom prst="rect">
            <a:avLst/>
          </a:prstGeom>
        </p:spPr>
      </p:pic>
      <p:pic>
        <p:nvPicPr>
          <p:cNvPr id="10" name="Tijdelijke aanduiding voor inhoud 2">
            <a:extLst>
              <a:ext uri="{FF2B5EF4-FFF2-40B4-BE49-F238E27FC236}">
                <a16:creationId xmlns:a16="http://schemas.microsoft.com/office/drawing/2014/main" id="{9A6CC4DA-8F18-FB4C-BFD4-677E165F6C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8182" y="2272434"/>
            <a:ext cx="3191335" cy="302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3582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Opslag gewasbeschermingsmiddelen</a:t>
            </a:r>
          </a:p>
        </p:txBody>
      </p:sp>
      <p:sp>
        <p:nvSpPr>
          <p:cNvPr id="4" name="Tijdelijke aanduiding voor inhoud 5">
            <a:extLst>
              <a:ext uri="{FF2B5EF4-FFF2-40B4-BE49-F238E27FC236}">
                <a16:creationId xmlns:a16="http://schemas.microsoft.com/office/drawing/2014/main" id="{C5B8522D-769D-AF48-AE46-EECCF434B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872" y="1825625"/>
            <a:ext cx="10265869" cy="3524297"/>
          </a:xfrm>
        </p:spPr>
        <p:txBody>
          <a:bodyPr>
            <a:normAutofit/>
          </a:bodyPr>
          <a:lstStyle/>
          <a:p>
            <a:r>
              <a:rPr lang="nl-NL" sz="2400" dirty="0">
                <a:latin typeface="DIN Next LT Pro Light" panose="020B0303020203050203" pitchFamily="34" charset="0"/>
              </a:rPr>
              <a:t>Brandvertragende kast van </a:t>
            </a:r>
            <a:br>
              <a:rPr lang="nl-NL" sz="2400" dirty="0">
                <a:latin typeface="DIN Next LT Pro Light" panose="020B0303020203050203" pitchFamily="34" charset="0"/>
              </a:rPr>
            </a:br>
            <a:r>
              <a:rPr lang="nl-NL" sz="2400" dirty="0">
                <a:latin typeface="DIN Next LT Pro Light" panose="020B0303020203050203" pitchFamily="34" charset="0"/>
              </a:rPr>
              <a:t>minimaal 30 minuten</a:t>
            </a:r>
          </a:p>
          <a:p>
            <a:r>
              <a:rPr lang="nl-NL" sz="2400" dirty="0">
                <a:latin typeface="DIN Next LT Pro Light" panose="020B0303020203050203" pitchFamily="34" charset="0"/>
              </a:rPr>
              <a:t>Ventilatie</a:t>
            </a:r>
          </a:p>
          <a:p>
            <a:r>
              <a:rPr lang="nl-NL" sz="2400" dirty="0">
                <a:latin typeface="DIN Next LT Pro Light" panose="020B0303020203050203" pitchFamily="34" charset="0"/>
              </a:rPr>
              <a:t>Poeders boven, vloeibare</a:t>
            </a:r>
            <a:br>
              <a:rPr lang="nl-NL" sz="2400" dirty="0">
                <a:latin typeface="DIN Next LT Pro Light" panose="020B0303020203050203" pitchFamily="34" charset="0"/>
              </a:rPr>
            </a:br>
            <a:r>
              <a:rPr lang="nl-NL" sz="2400" dirty="0">
                <a:latin typeface="DIN Next LT Pro Light" panose="020B0303020203050203" pitchFamily="34" charset="0"/>
              </a:rPr>
              <a:t>middelen onder</a:t>
            </a:r>
          </a:p>
          <a:p>
            <a:r>
              <a:rPr lang="nl-NL" sz="2400" dirty="0">
                <a:latin typeface="DIN Next LT Pro Light" panose="020B0303020203050203" pitchFamily="34" charset="0"/>
              </a:rPr>
              <a:t>Vloeibare middelen </a:t>
            </a:r>
            <a:br>
              <a:rPr lang="nl-NL" sz="2400" dirty="0">
                <a:latin typeface="DIN Next LT Pro Light" panose="020B0303020203050203" pitchFamily="34" charset="0"/>
              </a:rPr>
            </a:br>
            <a:r>
              <a:rPr lang="nl-NL" sz="2400" dirty="0">
                <a:latin typeface="DIN Next LT Pro Light" panose="020B0303020203050203" pitchFamily="34" charset="0"/>
              </a:rPr>
              <a:t>in een lekbak</a:t>
            </a:r>
          </a:p>
        </p:txBody>
      </p:sp>
      <p:pic>
        <p:nvPicPr>
          <p:cNvPr id="5" name="Tijdelijke aanduiding voor inhoud 6">
            <a:extLst>
              <a:ext uri="{FF2B5EF4-FFF2-40B4-BE49-F238E27FC236}">
                <a16:creationId xmlns:a16="http://schemas.microsoft.com/office/drawing/2014/main" id="{32517F63-BF5A-424F-8F7F-AFDC05347C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10" b="12410"/>
          <a:stretch>
            <a:fillRect/>
          </a:stretch>
        </p:blipFill>
        <p:spPr>
          <a:xfrm>
            <a:off x="5523345" y="1690688"/>
            <a:ext cx="5718396" cy="408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0794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Opslag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5067C04-2FE3-6840-97B3-5BC2FA9E4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182" y="1579855"/>
            <a:ext cx="1228725" cy="58102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4954DB72-8C7C-9145-8488-3CB51AF685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612" y="1579855"/>
            <a:ext cx="1312686" cy="581025"/>
          </a:xfrm>
          <a:prstGeom prst="rect">
            <a:avLst/>
          </a:prstGeom>
        </p:spPr>
      </p:pic>
      <p:pic>
        <p:nvPicPr>
          <p:cNvPr id="18" name="Tijdelijke aanduiding voor inhoud 8">
            <a:extLst>
              <a:ext uri="{FF2B5EF4-FFF2-40B4-BE49-F238E27FC236}">
                <a16:creationId xmlns:a16="http://schemas.microsoft.com/office/drawing/2014/main" id="{BC1926E8-B90B-FE46-9B0A-35A3C1A406B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35"/>
          <a:stretch/>
        </p:blipFill>
        <p:spPr>
          <a:xfrm rot="5400000">
            <a:off x="1294117" y="2006500"/>
            <a:ext cx="3005711" cy="3537581"/>
          </a:xfrm>
        </p:spPr>
      </p:pic>
      <p:pic>
        <p:nvPicPr>
          <p:cNvPr id="17" name="Tijdelijke aanduiding voor inhoud 16"/>
          <p:cNvPicPr>
            <a:picLocks noGrp="1" noChangeAspect="1"/>
          </p:cNvPicPr>
          <p:nvPr>
            <p:ph sz="quarter" idx="4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11"/>
          <a:stretch/>
        </p:blipFill>
        <p:spPr>
          <a:xfrm>
            <a:off x="6224612" y="2272435"/>
            <a:ext cx="2739466" cy="3005710"/>
          </a:xfrm>
        </p:spPr>
      </p:pic>
    </p:spTree>
    <p:extLst>
      <p:ext uri="{BB962C8B-B14F-4D97-AF65-F5344CB8AC3E}">
        <p14:creationId xmlns:p14="http://schemas.microsoft.com/office/powerpoint/2010/main" val="8656243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Klaarmaken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75873" y="1825625"/>
            <a:ext cx="5360272" cy="3524297"/>
          </a:xfrm>
        </p:spPr>
        <p:txBody>
          <a:bodyPr>
            <a:noAutofit/>
          </a:bodyPr>
          <a:lstStyle/>
          <a:p>
            <a:r>
              <a:rPr lang="nl-NL" altLang="nl-NL" sz="2400" dirty="0">
                <a:latin typeface="DIN Next LT Pro Light" panose="020B0303020203050203" pitchFamily="34" charset="0"/>
              </a:rPr>
              <a:t>Lees de aanwijzingen op het etiket en volg deze op.</a:t>
            </a:r>
          </a:p>
          <a:p>
            <a:r>
              <a:rPr lang="nl-NL" altLang="nl-NL" sz="2400" dirty="0">
                <a:latin typeface="DIN Next LT Pro Light" panose="020B0303020203050203" pitchFamily="34" charset="0"/>
              </a:rPr>
              <a:t>Draag persoonlijke beschermingsmiddelen: handschoenen, spuitoverall, laarzen en een volgelaatsmasker.</a:t>
            </a:r>
          </a:p>
          <a:p>
            <a:r>
              <a:rPr lang="nl-NL" altLang="nl-NL" sz="2400" dirty="0">
                <a:latin typeface="DIN Next LT Pro Light" panose="020B0303020203050203" pitchFamily="34" charset="0"/>
              </a:rPr>
              <a:t>Controleer regelmatig de afstelling en de onderhoudsstaat van de spuit.</a:t>
            </a:r>
            <a:endParaRPr lang="nl-NL" sz="24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151CEED-17D4-8F43-BFFD-FFC69F477D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76" r="9520"/>
          <a:stretch/>
        </p:blipFill>
        <p:spPr>
          <a:xfrm>
            <a:off x="7205450" y="1263011"/>
            <a:ext cx="4036291" cy="342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3431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Oogdouche bij calamiteiten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EAB32ED4-32CF-A048-9543-B292347DB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182" y="1579855"/>
            <a:ext cx="1228725" cy="58102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6BA26D1D-55BC-8F4D-B5E2-BA7A4CC35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612" y="1579855"/>
            <a:ext cx="1312686" cy="581025"/>
          </a:xfrm>
          <a:prstGeom prst="rect">
            <a:avLst/>
          </a:prstGeom>
        </p:spPr>
      </p:pic>
      <p:pic>
        <p:nvPicPr>
          <p:cNvPr id="6" name="Tijdelijke aanduiding voor inhoud 5"/>
          <p:cNvPicPr>
            <a:picLocks noGrp="1" noChangeAspect="1"/>
          </p:cNvPicPr>
          <p:nvPr>
            <p:ph sz="quarter" idx="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4" b="5591"/>
          <a:stretch/>
        </p:blipFill>
        <p:spPr>
          <a:xfrm>
            <a:off x="6224613" y="2272435"/>
            <a:ext cx="2550542" cy="3005709"/>
          </a:xfr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83FC2CB6-CB9D-A84E-B4F6-8E82ED212A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7" r="18500"/>
          <a:stretch/>
        </p:blipFill>
        <p:spPr>
          <a:xfrm rot="5400000">
            <a:off x="1264914" y="2035702"/>
            <a:ext cx="3005709" cy="347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905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DB5362-1A1E-C640-B4EC-9491B4E7A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OPEN TEELTEN</a:t>
            </a:r>
          </a:p>
        </p:txBody>
      </p:sp>
      <p:sp>
        <p:nvSpPr>
          <p:cNvPr id="4" name="Tijdelijke aanduiding voor tekst 4">
            <a:extLst>
              <a:ext uri="{FF2B5EF4-FFF2-40B4-BE49-F238E27FC236}">
                <a16:creationId xmlns:a16="http://schemas.microsoft.com/office/drawing/2014/main" id="{B541A6C2-33DD-D04E-983B-26AE5A622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84009" y="2026664"/>
            <a:ext cx="4310828" cy="3659521"/>
          </a:xfrm>
        </p:spPr>
        <p:txBody>
          <a:bodyPr>
            <a:normAutofit/>
          </a:bodyPr>
          <a:lstStyle/>
          <a:p>
            <a:endParaRPr lang="nl-NL" sz="2400" dirty="0"/>
          </a:p>
          <a:p>
            <a:r>
              <a:rPr lang="nl-NL" sz="2400" dirty="0"/>
              <a:t>Veilig werken met </a:t>
            </a:r>
          </a:p>
          <a:p>
            <a:r>
              <a:rPr lang="nl-NL" sz="2400" dirty="0"/>
              <a:t>gewasbeschermingsmiddelen </a:t>
            </a:r>
          </a:p>
          <a:p>
            <a:endParaRPr lang="nl-NL" sz="2400" dirty="0"/>
          </a:p>
          <a:p>
            <a:r>
              <a:rPr lang="nl-NL" sz="2400" i="1" dirty="0">
                <a:latin typeface="DIN Next LT Pro Light Italic" panose="020B0503020203050203" pitchFamily="34" charset="77"/>
              </a:rPr>
              <a:t>Bescherm Bewust! </a:t>
            </a:r>
          </a:p>
          <a:p>
            <a:endParaRPr lang="nl-NL" sz="2400" dirty="0"/>
          </a:p>
          <a:p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8746771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Verwerken Open Teelten/Groen, Grond &amp; Infra 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400" dirty="0">
                <a:latin typeface="DIN Next LT Pro Light" panose="020B0303020203050203" pitchFamily="34" charset="0"/>
              </a:rPr>
              <a:t>Maximale persoonlijke bescherming kan ook door het gebruik van een trekker met gesloten cabine (ramen en deuren gesloten tijdens spuitwerkzaamheden). Zorg voor tijdige vervanging van de koolstoffilters. </a:t>
            </a:r>
          </a:p>
          <a:p>
            <a:r>
              <a:rPr lang="nl-NL" sz="2400" dirty="0">
                <a:latin typeface="DIN Next LT Pro Light" panose="020B0303020203050203" pitchFamily="34" charset="0"/>
              </a:rPr>
              <a:t>Gebruik bij voorkeur een cabine met een overdruksysteem in combinatie met een koolstoffilter. </a:t>
            </a:r>
          </a:p>
          <a:p>
            <a:r>
              <a:rPr lang="nl-NL" sz="2400" dirty="0">
                <a:latin typeface="DIN Next LT Pro Light" panose="020B0303020203050203" pitchFamily="34" charset="0"/>
              </a:rPr>
              <a:t>Bij een cabine zonder koolstoffilter of een open trekker is het dragen van een halfgelaatsmasker vereist om te beschermen tegen de damp van de spuitnevel.</a:t>
            </a:r>
          </a:p>
          <a:p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25968788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CMR-stoffen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dirty="0">
                <a:latin typeface="DIN Next LT Pro Light" panose="020B0303020203050203" pitchFamily="34" charset="0"/>
              </a:rPr>
              <a:t>Gewasbeschermingsmiddelen en biociden kunnen kankerverwekkende en/of mutagene en/of reproductietoxische eigenschappen hebben (‘CMR-stoffen’).</a:t>
            </a:r>
          </a:p>
          <a:p>
            <a:r>
              <a:rPr lang="nl-NL" sz="2400" b="1" dirty="0">
                <a:latin typeface="DIN Next LT Pro Bold" panose="020B0503020203050203" pitchFamily="34" charset="77"/>
              </a:rPr>
              <a:t>C: </a:t>
            </a:r>
            <a:r>
              <a:rPr lang="nl-NL" sz="2400" dirty="0">
                <a:latin typeface="DIN Next LT Pro Light" panose="020B0303020203050203" pitchFamily="34" charset="0"/>
              </a:rPr>
              <a:t>carcinogeen - kan kanker veroorzaken. 	</a:t>
            </a:r>
          </a:p>
          <a:p>
            <a:r>
              <a:rPr lang="nl-NL" sz="2400" b="1" dirty="0">
                <a:latin typeface="DIN Next LT Pro Bold" panose="020B0503020203050203" pitchFamily="34" charset="77"/>
              </a:rPr>
              <a:t>M: </a:t>
            </a:r>
            <a:r>
              <a:rPr lang="nl-NL" sz="2400" dirty="0">
                <a:latin typeface="DIN Next LT Pro Light" panose="020B0303020203050203" pitchFamily="34" charset="0"/>
              </a:rPr>
              <a:t>mutageen - kan DNA beschadigen en kan erfelijke veranderingen veroorzaken.</a:t>
            </a:r>
          </a:p>
          <a:p>
            <a:r>
              <a:rPr lang="nl-NL" sz="2400" b="1" dirty="0">
                <a:latin typeface="DIN Next LT Pro Bold" panose="020B0503020203050203" pitchFamily="34" charset="77"/>
              </a:rPr>
              <a:t>R: </a:t>
            </a:r>
            <a:r>
              <a:rPr lang="nl-NL" sz="2400" dirty="0">
                <a:latin typeface="DIN Next LT Pro Light" panose="020B0303020203050203" pitchFamily="34" charset="0"/>
              </a:rPr>
              <a:t>reproductietoxisch - kan nadelige invloed hebben op de vruchtbaarheid, schade veroorzaken tijdens de ontwikkeling van het ongeboren kind,   bijvoorbeeld aangeboren afwijkingen.</a:t>
            </a:r>
          </a:p>
          <a:p>
            <a:endParaRPr lang="nl-NL" sz="2400" dirty="0">
              <a:latin typeface="DIN Next LT Pro Light" panose="020B0303020203050203" pitchFamily="34" charset="0"/>
            </a:endParaRPr>
          </a:p>
          <a:p>
            <a:endParaRPr lang="nl-NL" sz="2400" dirty="0">
              <a:latin typeface="DIN Next LT Pro Light" panose="020B0303020203050203" pitchFamily="34" charset="0"/>
            </a:endParaRPr>
          </a:p>
          <a:p>
            <a:endParaRPr lang="nl-NL" sz="2400" dirty="0">
              <a:latin typeface="DIN Next LT Pro Light" panose="020B030302020305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3162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CMR-stoffen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dirty="0">
                <a:latin typeface="DIN Next LT Pro Light" panose="020B0303020203050203" pitchFamily="34" charset="0"/>
              </a:rPr>
              <a:t>Te herkennen op het etiket/veiligheidsblad:  </a:t>
            </a:r>
          </a:p>
          <a:p>
            <a:r>
              <a:rPr lang="nl-NL" sz="2400" dirty="0">
                <a:latin typeface="DIN Next LT Pro Light" panose="020B0303020203050203" pitchFamily="34" charset="0"/>
              </a:rPr>
              <a:t>kan kanker veroorzaken (H350, H350i)</a:t>
            </a:r>
          </a:p>
          <a:p>
            <a:r>
              <a:rPr lang="nl-NL" sz="2400" dirty="0">
                <a:latin typeface="DIN Next LT Pro Light" panose="020B0303020203050203" pitchFamily="34" charset="0"/>
              </a:rPr>
              <a:t>kan genetische schade veroorzaken (H340)</a:t>
            </a:r>
          </a:p>
          <a:p>
            <a:r>
              <a:rPr lang="nl-NL" sz="2400" dirty="0">
                <a:latin typeface="DIN Next LT Pro Light" panose="020B0303020203050203" pitchFamily="34" charset="0"/>
              </a:rPr>
              <a:t>kan de vruchtbaarheid of het ongeboren kind schaden (H360, H360F, 360D, 360FD, 360Fd, H360Df); of kan mogelijk de vruchtbaarheid of het ongeboren kind schaden (H361, H361f, 361d, 361fd)</a:t>
            </a:r>
          </a:p>
          <a:p>
            <a:r>
              <a:rPr lang="nl-NL" sz="2400" dirty="0">
                <a:latin typeface="DIN Next LT Pro Light" panose="020B0303020203050203" pitchFamily="34" charset="0"/>
              </a:rPr>
              <a:t>kan schadelijk zijn via de borstvoeding (H362)</a:t>
            </a:r>
          </a:p>
          <a:p>
            <a:pPr marL="0" indent="0">
              <a:buNone/>
            </a:pPr>
            <a:endParaRPr lang="nl-NL" sz="2400" dirty="0">
              <a:latin typeface="DIN Next LT Pro Light" panose="020B0303020203050203" pitchFamily="34" charset="0"/>
            </a:endParaRPr>
          </a:p>
          <a:p>
            <a:pPr marL="0" indent="0">
              <a:buNone/>
            </a:pPr>
            <a:endParaRPr lang="nl-NL" sz="2400" dirty="0">
              <a:latin typeface="DIN Next LT Pro Light" panose="020B0303020203050203" pitchFamily="34" charset="0"/>
            </a:endParaRPr>
          </a:p>
          <a:p>
            <a:pPr marL="0" indent="0">
              <a:buNone/>
            </a:pPr>
            <a:endParaRPr lang="nl-NL" sz="2400" dirty="0">
              <a:latin typeface="DIN Next LT Pro Light" panose="020B0303020203050203" pitchFamily="34" charset="0"/>
            </a:endParaRPr>
          </a:p>
          <a:p>
            <a:pPr marL="0" indent="0">
              <a:buNone/>
            </a:pPr>
            <a:endParaRPr lang="nl-NL" sz="2400" dirty="0">
              <a:latin typeface="DIN Next LT Pro Light" panose="020B0303020203050203" pitchFamily="34" charset="0"/>
            </a:endParaRPr>
          </a:p>
          <a:p>
            <a:pPr marL="0" indent="0">
              <a:buNone/>
            </a:pPr>
            <a:endParaRPr lang="nl-NL" sz="2400" dirty="0">
              <a:latin typeface="DIN Next LT Pro Light" panose="020B030302020305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7603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CMR-stoffen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400" dirty="0">
                <a:latin typeface="DIN Next LT Pro Light" panose="020B0303020203050203" pitchFamily="34" charset="0"/>
              </a:rPr>
              <a:t>Bij eventueel gebruik moet altijd eerst naar alternatieven worden gezocht. </a:t>
            </a:r>
          </a:p>
          <a:p>
            <a:r>
              <a:rPr lang="nl-NL" sz="2400" dirty="0">
                <a:latin typeface="DIN Next LT Pro Light" panose="020B0303020203050203" pitchFamily="34" charset="0"/>
              </a:rPr>
              <a:t>Als er aantoonbaar geen alternatief is, kunnen CMR-middelen worden toegepast.</a:t>
            </a:r>
          </a:p>
          <a:p>
            <a:r>
              <a:rPr lang="nl-NL" sz="2400" dirty="0">
                <a:latin typeface="DIN Next LT Pro Light" panose="020B0303020203050203" pitchFamily="34" charset="0"/>
              </a:rPr>
              <a:t>Verplichte registratie van wie met deze middelen werkt. </a:t>
            </a:r>
          </a:p>
          <a:p>
            <a:r>
              <a:rPr lang="nl-NL" sz="2400" dirty="0">
                <a:latin typeface="DIN Next LT Pro Light" panose="020B0303020203050203" pitchFamily="34" charset="0"/>
              </a:rPr>
              <a:t>Werknemers hebben recht op inzage.</a:t>
            </a:r>
          </a:p>
          <a:p>
            <a:r>
              <a:rPr lang="nl-NL" sz="2400" dirty="0">
                <a:latin typeface="DIN Next LT Pro Light" panose="020B0303020203050203" pitchFamily="34" charset="0"/>
              </a:rPr>
              <a:t>Van C- en M-stoffen moeten gegevens 40 jaar worden bewaard.</a:t>
            </a:r>
          </a:p>
          <a:p>
            <a:endParaRPr lang="nl-NL" sz="2400" dirty="0">
              <a:latin typeface="DIN Next LT Pro Light" panose="020B0303020203050203" pitchFamily="34" charset="0"/>
            </a:endParaRPr>
          </a:p>
          <a:p>
            <a:endParaRPr lang="nl-NL" sz="2400" dirty="0">
              <a:latin typeface="DIN Next LT Pro Light" panose="020B0303020203050203" pitchFamily="34" charset="0"/>
            </a:endParaRPr>
          </a:p>
          <a:p>
            <a:endParaRPr lang="nl-NL" sz="2400" dirty="0">
              <a:latin typeface="DIN Next LT Pro Light" panose="020B030302020305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5208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6"/>
          <p:cNvSpPr>
            <a:spLocks noGrp="1"/>
          </p:cNvSpPr>
          <p:nvPr>
            <p:ph idx="1"/>
          </p:nvPr>
        </p:nvSpPr>
        <p:spPr>
          <a:xfrm>
            <a:off x="975872" y="1815686"/>
            <a:ext cx="10265869" cy="3524297"/>
          </a:xfrm>
        </p:spPr>
        <p:txBody>
          <a:bodyPr>
            <a:normAutofit/>
          </a:bodyPr>
          <a:lstStyle/>
          <a:p>
            <a:r>
              <a:rPr lang="nl-NL" sz="2400" dirty="0">
                <a:latin typeface="DIN Next LT Pro Light" panose="020B0303020203050203" pitchFamily="34" charset="0"/>
              </a:rPr>
              <a:t>Lees het etiket en zo nodig het veiligheidsinformatieblad voor de juiste informatie. </a:t>
            </a:r>
          </a:p>
          <a:p>
            <a:r>
              <a:rPr lang="nl-NL" sz="2400" dirty="0">
                <a:latin typeface="DIN Next LT Pro Light" panose="020B0303020203050203" pitchFamily="34" charset="0"/>
              </a:rPr>
              <a:t>Zorg dat werknemers weten of CMR-stoffen worden toegepast.</a:t>
            </a:r>
          </a:p>
          <a:p>
            <a:r>
              <a:rPr lang="nl-NL" sz="2400" dirty="0">
                <a:latin typeface="DIN Next LT Pro Light" panose="020B0303020203050203" pitchFamily="34" charset="0"/>
              </a:rPr>
              <a:t>Bekijk mogelijke blootstelling(risico’s) bij herbetreding/re-entry.</a:t>
            </a:r>
          </a:p>
          <a:p>
            <a:r>
              <a:rPr lang="nl-NL" sz="2400" dirty="0">
                <a:latin typeface="DIN Next LT Pro Light" panose="020B0303020203050203" pitchFamily="34" charset="0"/>
              </a:rPr>
              <a:t>Zorg dat werknemers niet werken in gewas dat weer nat is.</a:t>
            </a:r>
          </a:p>
          <a:p>
            <a:r>
              <a:rPr lang="nl-NL" sz="2400" dirty="0">
                <a:latin typeface="DIN Next LT Pro Light" panose="020B0303020203050203" pitchFamily="34" charset="0"/>
              </a:rPr>
              <a:t>Bekijk de noodzaak van huidbescherming.</a:t>
            </a:r>
          </a:p>
          <a:p>
            <a:r>
              <a:rPr lang="nl-NL" sz="2400" dirty="0">
                <a:latin typeface="DIN Next LT Pro Light" panose="020B0303020203050203" pitchFamily="34" charset="0"/>
              </a:rPr>
              <a:t>Zorg dat werknemers de instructies begrijpen (plaatjes/pictogrammen). </a:t>
            </a:r>
          </a:p>
          <a:p>
            <a:pPr marL="0" indent="0">
              <a:buNone/>
            </a:pPr>
            <a:endParaRPr lang="nl-NL" sz="2400" dirty="0">
              <a:latin typeface="DIN Next LT Pro Light" panose="020B0303020203050203" pitchFamily="34" charset="0"/>
            </a:endParaRPr>
          </a:p>
        </p:txBody>
      </p:sp>
      <p:sp>
        <p:nvSpPr>
          <p:cNvPr id="4" name="Titel 7">
            <a:extLst>
              <a:ext uri="{FF2B5EF4-FFF2-40B4-BE49-F238E27FC236}">
                <a16:creationId xmlns:a16="http://schemas.microsoft.com/office/drawing/2014/main" id="{D895223F-4CE1-DE4E-BE19-25BED4A15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872" y="365125"/>
            <a:ext cx="10265869" cy="1325563"/>
          </a:xfrm>
        </p:spPr>
        <p:txBody>
          <a:bodyPr/>
          <a:lstStyle/>
          <a:p>
            <a:r>
              <a:rPr lang="nl-NL" dirty="0"/>
              <a:t>Voorlichting aan medewerkers</a:t>
            </a:r>
          </a:p>
        </p:txBody>
      </p:sp>
    </p:spTree>
    <p:extLst>
      <p:ext uri="{BB962C8B-B14F-4D97-AF65-F5344CB8AC3E}">
        <p14:creationId xmlns:p14="http://schemas.microsoft.com/office/powerpoint/2010/main" val="7996785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Herbetreding en re-entry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nl-NL" sz="2400" dirty="0">
                <a:latin typeface="DIN Next LT Pro Light" panose="020B0303020203050203" pitchFamily="34" charset="0"/>
              </a:rPr>
              <a:t>Herbetreden </a:t>
            </a:r>
          </a:p>
          <a:p>
            <a:r>
              <a:rPr lang="nl-NL" sz="2400" dirty="0">
                <a:latin typeface="DIN Next LT Pro Light" panose="020B0303020203050203" pitchFamily="34" charset="0"/>
              </a:rPr>
              <a:t>het herbetreden van perceel/ruimte na een behandeling</a:t>
            </a:r>
          </a:p>
          <a:p>
            <a:pPr marL="0" indent="0">
              <a:buNone/>
            </a:pPr>
            <a:endParaRPr lang="nl-NL" sz="2400" dirty="0">
              <a:latin typeface="DIN Next LT Pro Light" panose="020B0303020203050203" pitchFamily="34" charset="0"/>
            </a:endParaRPr>
          </a:p>
          <a:p>
            <a:pPr marL="0" indent="0">
              <a:buNone/>
            </a:pPr>
            <a:r>
              <a:rPr lang="nl-NL" sz="2400" dirty="0">
                <a:latin typeface="DIN Next LT Pro Light" panose="020B0303020203050203" pitchFamily="34" charset="0"/>
              </a:rPr>
              <a:t>Re-entry </a:t>
            </a:r>
          </a:p>
          <a:p>
            <a:r>
              <a:rPr lang="nl-NL" sz="2400" dirty="0">
                <a:latin typeface="DIN Next LT Pro Light" panose="020B0303020203050203" pitchFamily="34" charset="0"/>
              </a:rPr>
              <a:t>werken in het gewas na behandeling</a:t>
            </a:r>
          </a:p>
          <a:p>
            <a:r>
              <a:rPr lang="nl-NL" sz="2400" dirty="0">
                <a:latin typeface="DIN Next LT Pro Light" panose="020B0303020203050203" pitchFamily="34" charset="0"/>
              </a:rPr>
              <a:t>blootstelling mogelijk, in ieder geval wachten tot het gewas droog is </a:t>
            </a:r>
          </a:p>
          <a:p>
            <a:r>
              <a:rPr lang="nl-NL" sz="2400" dirty="0">
                <a:latin typeface="DIN Next LT Pro Light" panose="020B0303020203050203" pitchFamily="34" charset="0"/>
              </a:rPr>
              <a:t>niet werken in gewas dat weer nat is</a:t>
            </a:r>
          </a:p>
          <a:p>
            <a:endParaRPr lang="nl-NL" sz="2400" dirty="0">
              <a:latin typeface="DIN Next LT Pro Light" panose="020B030302020305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3417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Herbetreding Glastuinbouw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75872" y="1825625"/>
            <a:ext cx="5120127" cy="3524297"/>
          </a:xfrm>
        </p:spPr>
        <p:txBody>
          <a:bodyPr>
            <a:normAutofit/>
          </a:bodyPr>
          <a:lstStyle/>
          <a:p>
            <a:r>
              <a:rPr lang="nl-NL" altLang="nl-NL" sz="2400" dirty="0">
                <a:latin typeface="DIN Next LT Pro Light" panose="020B0303020203050203" pitchFamily="34" charset="0"/>
              </a:rPr>
              <a:t>Kijk voor termijn op het etiket. </a:t>
            </a:r>
          </a:p>
          <a:p>
            <a:r>
              <a:rPr lang="nl-NL" altLang="nl-NL" sz="2400" dirty="0">
                <a:latin typeface="DIN Next LT Pro Light" panose="020B0303020203050203" pitchFamily="34" charset="0"/>
              </a:rPr>
              <a:t>Instructies in landstaal</a:t>
            </a:r>
            <a:endParaRPr lang="nl-NL" sz="2400" dirty="0">
              <a:latin typeface="DIN Next LT Pro Light" panose="020B0303020203050203" pitchFamily="34" charset="0"/>
            </a:endParaRPr>
          </a:p>
        </p:txBody>
      </p:sp>
      <p:pic>
        <p:nvPicPr>
          <p:cNvPr id="14" name="Tijdelijke aanduiding voor inhoud 3">
            <a:extLst>
              <a:ext uri="{FF2B5EF4-FFF2-40B4-BE49-F238E27FC236}">
                <a16:creationId xmlns:a16="http://schemas.microsoft.com/office/drawing/2014/main" id="{5CDAA47C-CEEB-8947-8C16-AE72D76AAB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8" b="2428"/>
          <a:stretch>
            <a:fillRect/>
          </a:stretch>
        </p:blipFill>
        <p:spPr>
          <a:xfrm>
            <a:off x="7307163" y="872281"/>
            <a:ext cx="3902594" cy="2784875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BF4E8C85-5131-8842-BFB5-50AD7779A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7163" y="3635507"/>
            <a:ext cx="3924260" cy="235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8437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6"/>
          <p:cNvSpPr>
            <a:spLocks noGrp="1"/>
          </p:cNvSpPr>
          <p:nvPr>
            <p:ph idx="1"/>
          </p:nvPr>
        </p:nvSpPr>
        <p:spPr>
          <a:xfrm>
            <a:off x="975872" y="1815686"/>
            <a:ext cx="10265869" cy="3524297"/>
          </a:xfrm>
        </p:spPr>
        <p:txBody>
          <a:bodyPr>
            <a:normAutofit/>
          </a:bodyPr>
          <a:lstStyle/>
          <a:p>
            <a:r>
              <a:rPr lang="nl-NL" sz="2400" dirty="0">
                <a:latin typeface="DIN Next LT Pro Light" panose="020B0303020203050203" pitchFamily="34" charset="0"/>
              </a:rPr>
              <a:t>Je mag niet werken in een gewas als in dezelfde ruimte of op hetzelfde perceel gewasbeschermingsmiddelen worden toegepast, waar direct contact mogelijk is.</a:t>
            </a:r>
          </a:p>
          <a:p>
            <a:r>
              <a:rPr lang="nl-NL" sz="2400" dirty="0">
                <a:latin typeface="DIN Next LT Pro Light" panose="020B0303020203050203" pitchFamily="34" charset="0"/>
              </a:rPr>
              <a:t>Je mag pas weer in het gewas werken als het gewas is opgedroogd.</a:t>
            </a:r>
          </a:p>
          <a:p>
            <a:r>
              <a:rPr lang="nl-NL" sz="2400" dirty="0">
                <a:latin typeface="DIN Next LT Pro Light" panose="020B0303020203050203" pitchFamily="34" charset="0"/>
              </a:rPr>
              <a:t>Zorg voor instructies.</a:t>
            </a:r>
          </a:p>
          <a:p>
            <a:endParaRPr lang="nl-NL" sz="2400" dirty="0">
              <a:latin typeface="DIN Next LT Pro Light" panose="020B0303020203050203" pitchFamily="34" charset="0"/>
            </a:endParaRPr>
          </a:p>
        </p:txBody>
      </p:sp>
      <p:sp>
        <p:nvSpPr>
          <p:cNvPr id="4" name="Titel 7">
            <a:extLst>
              <a:ext uri="{FF2B5EF4-FFF2-40B4-BE49-F238E27FC236}">
                <a16:creationId xmlns:a16="http://schemas.microsoft.com/office/drawing/2014/main" id="{D895223F-4CE1-DE4E-BE19-25BED4A15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872" y="365125"/>
            <a:ext cx="10265869" cy="1325563"/>
          </a:xfrm>
        </p:spPr>
        <p:txBody>
          <a:bodyPr/>
          <a:lstStyle/>
          <a:p>
            <a:r>
              <a:rPr lang="nl-NL" dirty="0"/>
              <a:t>Herbetreding Open Teelten/Akkerbouw </a:t>
            </a:r>
          </a:p>
        </p:txBody>
      </p:sp>
    </p:spTree>
    <p:extLst>
      <p:ext uri="{BB962C8B-B14F-4D97-AF65-F5344CB8AC3E}">
        <p14:creationId xmlns:p14="http://schemas.microsoft.com/office/powerpoint/2010/main" val="20256969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Re-entry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75873" y="1825625"/>
            <a:ext cx="3078770" cy="35242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altLang="nl-NL" sz="2400" dirty="0">
                <a:latin typeface="DIN Next LT Pro Light" panose="020B0303020203050203" pitchFamily="34" charset="0"/>
              </a:rPr>
              <a:t>Etiket bekijken op relevante H-zinnen</a:t>
            </a:r>
            <a:endParaRPr lang="nl-NL" sz="2400" dirty="0">
              <a:latin typeface="DIN Next LT Pro Light" panose="020B0303020203050203" pitchFamily="34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E5003FC-3A87-664B-B3A0-17687EDF7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5606" y="872281"/>
            <a:ext cx="5158487" cy="5113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1937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Re-entry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75873" y="1825625"/>
            <a:ext cx="3848790" cy="3524297"/>
          </a:xfrm>
        </p:spPr>
        <p:txBody>
          <a:bodyPr>
            <a:normAutofit/>
          </a:bodyPr>
          <a:lstStyle/>
          <a:p>
            <a:r>
              <a:rPr lang="nl-NL" altLang="nl-NL" sz="2400" dirty="0">
                <a:latin typeface="DIN Next LT Pro Light" panose="020B0303020203050203" pitchFamily="34" charset="0"/>
              </a:rPr>
              <a:t>Bij werken in behandeld gewas is er mogelijk sprake van huidblootstelling aan residuen op het gewas.</a:t>
            </a:r>
            <a:endParaRPr lang="nl-NL" sz="2400" dirty="0">
              <a:latin typeface="DIN Next LT Pro Light" panose="020B0303020203050203" pitchFamily="34" charset="0"/>
            </a:endParaRPr>
          </a:p>
        </p:txBody>
      </p:sp>
      <p:pic>
        <p:nvPicPr>
          <p:cNvPr id="5" name="Tijdelijke aanduiding voor afbeelding 4">
            <a:extLst>
              <a:ext uri="{FF2B5EF4-FFF2-40B4-BE49-F238E27FC236}">
                <a16:creationId xmlns:a16="http://schemas.microsoft.com/office/drawing/2014/main" id="{81829C22-5FB9-0A43-879D-CEEB0C33E9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" t="17639" r="1" b="17639"/>
          <a:stretch/>
        </p:blipFill>
        <p:spPr>
          <a:xfrm>
            <a:off x="5919537" y="872281"/>
            <a:ext cx="5296590" cy="384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978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17A1EC-99D2-EF4E-A6BC-53E5035D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Sti</a:t>
            </a:r>
            <a:r>
              <a:rPr lang="nl-NL" b="0" dirty="0">
                <a:latin typeface="DIN Next LT Pro Light" panose="020B0303020203050203" pitchFamily="34" charset="77"/>
              </a:rPr>
              <a:t>chting</a:t>
            </a:r>
            <a:r>
              <a:rPr lang="nl-NL" dirty="0"/>
              <a:t> G</a:t>
            </a:r>
            <a:r>
              <a:rPr lang="nl-NL" b="0" dirty="0">
                <a:latin typeface="DIN Next LT Pro Light" panose="020B0303020203050203" pitchFamily="34" charset="77"/>
              </a:rPr>
              <a:t>ezondheidszorg</a:t>
            </a:r>
            <a:r>
              <a:rPr lang="nl-NL" dirty="0"/>
              <a:t> A</a:t>
            </a:r>
            <a:r>
              <a:rPr lang="nl-NL" b="0" dirty="0">
                <a:latin typeface="DIN Next LT Pro Light" panose="020B0303020203050203" pitchFamily="34" charset="77"/>
              </a:rPr>
              <a:t>grarische</a:t>
            </a:r>
            <a:r>
              <a:rPr lang="nl-NL" dirty="0"/>
              <a:t> S</a:t>
            </a:r>
            <a:r>
              <a:rPr lang="nl-NL" b="0" dirty="0">
                <a:latin typeface="DIN Next LT Pro Light" panose="020B0303020203050203" pitchFamily="34" charset="77"/>
              </a:rPr>
              <a:t>ectoren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788FDBC-4C91-3F4B-AABD-3897BE975F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nl-NL" altLang="nl-NL" sz="2400" dirty="0">
                <a:latin typeface="DIN Next LT Pro Light" panose="020B0303020203050203" pitchFamily="34" charset="0"/>
              </a:rPr>
              <a:t>Onderdeel van </a:t>
            </a:r>
            <a:r>
              <a:rPr lang="nl-NL" altLang="nl-NL" sz="2400" b="1" i="1" dirty="0">
                <a:latin typeface="DIN Next LT Pro Bold Italic" panose="020B0503020203050203" pitchFamily="34" charset="77"/>
              </a:rPr>
              <a:t>Colland</a:t>
            </a:r>
          </a:p>
          <a:p>
            <a:pPr lvl="1"/>
            <a:r>
              <a:rPr lang="nl-NL" altLang="nl-NL" sz="2400" dirty="0">
                <a:latin typeface="DIN Next LT Pro Light" panose="020B0303020203050203" pitchFamily="34" charset="0"/>
              </a:rPr>
              <a:t>Kennisinstituut, gericht op</a:t>
            </a:r>
            <a:r>
              <a:rPr lang="nl-NL" altLang="nl-NL" sz="2400" i="1" dirty="0">
                <a:latin typeface="DIN Next LT Pro Light Italic" panose="020B0303020203050203" pitchFamily="34" charset="0"/>
              </a:rPr>
              <a:t> </a:t>
            </a:r>
            <a:r>
              <a:rPr lang="nl-NL" altLang="nl-NL" sz="2400" dirty="0">
                <a:latin typeface="DIN Next LT Pro Light" panose="020B0303020203050203" pitchFamily="34" charset="0"/>
              </a:rPr>
              <a:t>preventie van ongevallen/ziekteverzuim en duurzame inzetbaarheid</a:t>
            </a:r>
          </a:p>
          <a:p>
            <a:pPr lvl="1"/>
            <a:r>
              <a:rPr lang="nl-NL" altLang="nl-NL" sz="2400" dirty="0">
                <a:latin typeface="DIN Next LT Pro Light" panose="020B0303020203050203" pitchFamily="34" charset="0"/>
              </a:rPr>
              <a:t>Verankering in landbouw-cao’s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688427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Re-entry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75873" y="1825625"/>
            <a:ext cx="4257864" cy="3524297"/>
          </a:xfrm>
        </p:spPr>
        <p:txBody>
          <a:bodyPr>
            <a:normAutofit/>
          </a:bodyPr>
          <a:lstStyle/>
          <a:p>
            <a:r>
              <a:rPr lang="nl-NL" altLang="nl-NL" sz="2400" dirty="0">
                <a:latin typeface="DIN Next LT Pro Light" panose="020B0303020203050203" pitchFamily="34" charset="0"/>
              </a:rPr>
              <a:t>Kijk op etiket of bij gewaswerk/sorteren/</a:t>
            </a:r>
            <a:br>
              <a:rPr lang="nl-NL" altLang="nl-NL" sz="2400" dirty="0">
                <a:latin typeface="DIN Next LT Pro Light" panose="020B0303020203050203" pitchFamily="34" charset="0"/>
              </a:rPr>
            </a:br>
            <a:r>
              <a:rPr lang="nl-NL" altLang="nl-NL" sz="2400" dirty="0">
                <a:latin typeface="DIN Next LT Pro Light" panose="020B0303020203050203" pitchFamily="34" charset="0"/>
              </a:rPr>
              <a:t>verpakken het noodzakelijk is of sprake is van 14 dagen  dragen van handschoenen, lange broek en lange mouwen.</a:t>
            </a:r>
          </a:p>
          <a:p>
            <a:r>
              <a:rPr lang="nl-NL" altLang="nl-NL" sz="2400" dirty="0">
                <a:latin typeface="DIN Next LT Pro Light" panose="020B0303020203050203" pitchFamily="34" charset="0"/>
              </a:rPr>
              <a:t>Maak zo nodig instructies.</a:t>
            </a:r>
            <a:endParaRPr lang="nl-NL" sz="2400" dirty="0">
              <a:latin typeface="DIN Next LT Pro Light" panose="020B0303020203050203" pitchFamily="34" charset="0"/>
            </a:endParaRPr>
          </a:p>
        </p:txBody>
      </p:sp>
      <p:pic>
        <p:nvPicPr>
          <p:cNvPr id="7" name="Tijdelijke aanduiding voor afbeelding 3">
            <a:extLst>
              <a:ext uri="{FF2B5EF4-FFF2-40B4-BE49-F238E27FC236}">
                <a16:creationId xmlns:a16="http://schemas.microsoft.com/office/drawing/2014/main" id="{04579A4E-8B21-8549-95B6-04F38F7199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15" b="18315"/>
          <a:stretch>
            <a:fillRect/>
          </a:stretch>
        </p:blipFill>
        <p:spPr>
          <a:xfrm>
            <a:off x="5830738" y="872281"/>
            <a:ext cx="5385389" cy="384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8835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Re-entry	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type="body" sz="half" idx="4294967295"/>
          </p:nvPr>
        </p:nvSpPr>
        <p:spPr>
          <a:xfrm>
            <a:off x="975871" y="1600201"/>
            <a:ext cx="9788207" cy="20375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altLang="nl-NL" sz="2400" dirty="0">
                <a:latin typeface="DIN Next LT Pro Light" panose="020B0303020203050203" pitchFamily="34" charset="0"/>
              </a:rPr>
              <a:t>Houd ook rekening met: </a:t>
            </a:r>
          </a:p>
          <a:p>
            <a:pPr marL="457200" indent="-457200"/>
            <a:r>
              <a:rPr lang="nl-NL" altLang="nl-NL" sz="2400" dirty="0">
                <a:latin typeface="DIN Next LT Pro Light" panose="020B0303020203050203" pitchFamily="34" charset="0"/>
              </a:rPr>
              <a:t>zwangeren en medewerkers met een kinderwens                                          H360 k</a:t>
            </a:r>
            <a:r>
              <a:rPr lang="nl-NL" sz="2400" dirty="0"/>
              <a:t>an de vruchtbaarheid of het ongeboren kind schaden. </a:t>
            </a:r>
            <a:endParaRPr lang="nl-NL" altLang="nl-NL" sz="2400" dirty="0">
              <a:latin typeface="DIN Next LT Pro Light" panose="020B0303020203050203" pitchFamily="34" charset="0"/>
            </a:endParaRPr>
          </a:p>
          <a:p>
            <a:pPr marL="457200" indent="-457200"/>
            <a:r>
              <a:rPr lang="nl-NL" sz="2400" dirty="0"/>
              <a:t>Medewerkers die borstvoeding geven</a:t>
            </a:r>
            <a:br>
              <a:rPr lang="nl-NL" sz="2400" dirty="0"/>
            </a:br>
            <a:r>
              <a:rPr lang="nl-NL" sz="2400" dirty="0"/>
              <a:t>H362 kan schadelijk zijn via de borstvoeding.</a:t>
            </a:r>
            <a:endParaRPr lang="nl-NL" sz="2400" dirty="0">
              <a:latin typeface="DIN Next LT Pro Light" panose="020B030302020305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4586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Re-entry	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type="body" sz="half" idx="4294967295"/>
          </p:nvPr>
        </p:nvSpPr>
        <p:spPr>
          <a:xfrm>
            <a:off x="975871" y="1337094"/>
            <a:ext cx="9788207" cy="46546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altLang="nl-NL" sz="2400" dirty="0">
                <a:latin typeface="DIN Next LT Pro Light" panose="020B0303020203050203" pitchFamily="34" charset="0"/>
              </a:rPr>
              <a:t>Houd ook rekening met: </a:t>
            </a:r>
          </a:p>
          <a:p>
            <a:pPr marL="0" indent="0">
              <a:buNone/>
            </a:pPr>
            <a:r>
              <a:rPr lang="nl-NL" altLang="nl-NL" sz="2400" b="1" dirty="0">
                <a:latin typeface="DIN Next LT Pro Light Italic" panose="020B0303020203050203" pitchFamily="34" charset="0"/>
              </a:rPr>
              <a:t>Kinderen: leeftijd 13,14 en 15 jaar</a:t>
            </a:r>
          </a:p>
          <a:p>
            <a:pPr marL="457200" indent="-457200"/>
            <a:r>
              <a:rPr lang="nl-NL" altLang="nl-NL" sz="2400" dirty="0">
                <a:latin typeface="DIN Next LT Pro Light" panose="020B0303020203050203" pitchFamily="34" charset="0"/>
              </a:rPr>
              <a:t>Op het gewas mag geen stof zitten met bepaalde H-zinnen.</a:t>
            </a:r>
          </a:p>
          <a:p>
            <a:pPr marL="457200" indent="-457200"/>
            <a:r>
              <a:rPr lang="nl-NL" altLang="nl-NL" sz="2400" dirty="0">
                <a:latin typeface="DIN Next LT Pro Light" panose="020B0303020203050203" pitchFamily="34" charset="0"/>
              </a:rPr>
              <a:t>Na toepassing moet minimaal 14 dagen gewacht worden voordat het gewas mag worden betreden </a:t>
            </a:r>
            <a:r>
              <a:rPr lang="nl-NL" altLang="nl-NL" sz="2400" b="1" dirty="0">
                <a:latin typeface="DIN Next LT Pro Light Italic" panose="020B0303020203050203" pitchFamily="34" charset="0"/>
              </a:rPr>
              <a:t>OF </a:t>
            </a:r>
            <a:r>
              <a:rPr lang="nl-NL" altLang="nl-NL" sz="2400" dirty="0">
                <a:latin typeface="DIN Next LT Pro Light" panose="020B0303020203050203" pitchFamily="34" charset="0"/>
              </a:rPr>
              <a:t>er is vastgesteld dat de risico-index (RI) &lt; 0,1 (voorzorgsmaatregel Ctgb).</a:t>
            </a:r>
          </a:p>
          <a:p>
            <a:pPr marL="457200" indent="-457200"/>
            <a:r>
              <a:rPr lang="nl-NL" altLang="nl-NL" sz="2400" dirty="0">
                <a:latin typeface="DIN Next LT Pro Light" panose="020B0303020203050203" pitchFamily="34" charset="0"/>
              </a:rPr>
              <a:t>Bij het betreden van het gewas zijn geen persoonlijke beschermingsmiddelen voorgeschreven bij toelating Ctgb.</a:t>
            </a:r>
          </a:p>
          <a:p>
            <a:pPr marL="0" indent="0">
              <a:buNone/>
            </a:pPr>
            <a:r>
              <a:rPr lang="nl-NL" altLang="nl-NL" sz="2400" b="1" dirty="0">
                <a:latin typeface="DIN Next LT Pro Light Italic" panose="020B0303020203050203" pitchFamily="34" charset="0"/>
              </a:rPr>
              <a:t>Jeugdigen (leeftijd 16 en 17 jaar)</a:t>
            </a:r>
          </a:p>
          <a:p>
            <a:r>
              <a:rPr lang="nl-NL" altLang="nl-NL" sz="2400" dirty="0">
                <a:latin typeface="DIN Next LT Pro Light" panose="020B0303020203050203" pitchFamily="34" charset="0"/>
              </a:rPr>
              <a:t>   Op het gewas mag geen stof zitten met bepaalde H-zinnen.</a:t>
            </a:r>
          </a:p>
        </p:txBody>
      </p:sp>
    </p:spTree>
    <p:extLst>
      <p:ext uri="{BB962C8B-B14F-4D97-AF65-F5344CB8AC3E}">
        <p14:creationId xmlns:p14="http://schemas.microsoft.com/office/powerpoint/2010/main" val="20728203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Re-entry	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type="body" sz="half" idx="4294967295"/>
          </p:nvPr>
        </p:nvSpPr>
        <p:spPr>
          <a:xfrm>
            <a:off x="975871" y="1600201"/>
            <a:ext cx="9788207" cy="2037522"/>
          </a:xfrm>
        </p:spPr>
        <p:txBody>
          <a:bodyPr>
            <a:noAutofit/>
          </a:bodyPr>
          <a:lstStyle/>
          <a:p>
            <a:r>
              <a:rPr lang="nl-NL" altLang="nl-NL" sz="2400" dirty="0">
                <a:latin typeface="DIN Next LT Pro Light" panose="020B0303020203050203" pitchFamily="34" charset="0"/>
              </a:rPr>
              <a:t>H-zinnen waar jongeren niet aan mogen worden blootgesteld:</a:t>
            </a:r>
          </a:p>
          <a:p>
            <a:pPr marL="0" indent="0">
              <a:buNone/>
            </a:pPr>
            <a:r>
              <a:rPr lang="pt-BR" altLang="nl-NL" sz="2400" dirty="0">
                <a:latin typeface="DIN Next LT Pro Light" panose="020B0303020203050203" pitchFamily="34" charset="0"/>
              </a:rPr>
              <a:t>   H300, H301, H310, H311, H312, H314, H315, H317, H318,     </a:t>
            </a:r>
          </a:p>
          <a:p>
            <a:pPr marL="0" indent="0">
              <a:buNone/>
            </a:pPr>
            <a:r>
              <a:rPr lang="pt-BR" altLang="nl-NL" sz="2400" dirty="0">
                <a:latin typeface="DIN Next LT Pro Light" panose="020B0303020203050203" pitchFamily="34" charset="0"/>
              </a:rPr>
              <a:t>   H319, H330, H331, H332, H334, H335, H336, H340, H341,   </a:t>
            </a:r>
          </a:p>
          <a:p>
            <a:pPr marL="0" indent="0">
              <a:buNone/>
            </a:pPr>
            <a:r>
              <a:rPr lang="pt-BR" altLang="nl-NL" sz="2400" dirty="0">
                <a:latin typeface="DIN Next LT Pro Light" panose="020B0303020203050203" pitchFamily="34" charset="0"/>
              </a:rPr>
              <a:t>   H350, H351, H360, H361, H362, H370, H371, H372, H373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altLang="nl-NL" sz="2400" dirty="0">
              <a:latin typeface="DIN Next LT Pro Light" panose="020B030302020305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6029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Samengevat 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type="body" sz="half" idx="4294967295"/>
          </p:nvPr>
        </p:nvSpPr>
        <p:spPr>
          <a:xfrm>
            <a:off x="975871" y="1600201"/>
            <a:ext cx="9788207" cy="3236494"/>
          </a:xfr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altLang="nl-NL" sz="2400" dirty="0">
                <a:latin typeface="DIN Next LT Pro Light" panose="020B0303020203050203" pitchFamily="34" charset="0"/>
              </a:rPr>
              <a:t>Bescherm jezelf.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altLang="nl-NL" sz="2400" dirty="0">
                <a:latin typeface="DIN Next LT Pro Light" panose="020B0303020203050203" pitchFamily="34" charset="0"/>
              </a:rPr>
              <a:t>Bescherm je collega’s.</a:t>
            </a:r>
          </a:p>
          <a:p>
            <a:pPr marL="0" indent="0">
              <a:buNone/>
            </a:pPr>
            <a:endParaRPr lang="nl-NL" altLang="nl-NL" sz="2800" dirty="0">
              <a:latin typeface="DIN Next LT Pro Light" panose="020B0303020203050203" pitchFamily="34" charset="0"/>
            </a:endParaRPr>
          </a:p>
          <a:p>
            <a:pPr marL="0" indent="0">
              <a:buNone/>
            </a:pPr>
            <a:endParaRPr lang="nl-NL" altLang="nl-NL" sz="2800" b="1" dirty="0">
              <a:latin typeface="DIN Next LT Pro Light Italic" panose="020B0303020203050203" pitchFamily="34" charset="0"/>
            </a:endParaRPr>
          </a:p>
          <a:p>
            <a:pPr marL="0" indent="0">
              <a:buNone/>
            </a:pPr>
            <a:r>
              <a:rPr lang="nl-NL" altLang="nl-NL" sz="4400" dirty="0">
                <a:solidFill>
                  <a:schemeClr val="tx1">
                    <a:lumMod val="50000"/>
                    <a:lumOff val="50000"/>
                  </a:schemeClr>
                </a:solidFill>
                <a:latin typeface="DIN Next LT Pro Bold Italic" panose="020B0503020203050203" pitchFamily="34" charset="77"/>
              </a:rPr>
              <a:t>Bescherm Bewust</a:t>
            </a:r>
          </a:p>
        </p:txBody>
      </p:sp>
    </p:spTree>
    <p:extLst>
      <p:ext uri="{BB962C8B-B14F-4D97-AF65-F5344CB8AC3E}">
        <p14:creationId xmlns:p14="http://schemas.microsoft.com/office/powerpoint/2010/main" val="21511174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934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nl-NL" dirty="0"/>
            </a:br>
            <a:r>
              <a:rPr lang="nl-NL" dirty="0"/>
              <a:t>Inhoud</a:t>
            </a:r>
            <a:br>
              <a:rPr lang="nl-NL" dirty="0"/>
            </a:br>
            <a:r>
              <a:rPr lang="nl-NL" dirty="0"/>
              <a:t>	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75871" y="1600200"/>
            <a:ext cx="10652911" cy="3995529"/>
          </a:xfrm>
        </p:spPr>
        <p:txBody>
          <a:bodyPr>
            <a:noAutofit/>
          </a:bodyPr>
          <a:lstStyle/>
          <a:p>
            <a:r>
              <a:rPr lang="nl-NL" altLang="nl-NL" sz="2400" dirty="0">
                <a:latin typeface="DIN Next LT Pro Light" panose="020B0303020203050203" pitchFamily="34" charset="0"/>
              </a:rPr>
              <a:t>Beheersen van risico’s</a:t>
            </a:r>
          </a:p>
          <a:p>
            <a:pPr lvl="1"/>
            <a:r>
              <a:rPr lang="nl-NL" altLang="nl-NL" sz="2400" dirty="0">
                <a:latin typeface="DIN Next LT Pro Light" panose="020B0303020203050203" pitchFamily="34" charset="0"/>
              </a:rPr>
              <a:t>veiligheid </a:t>
            </a:r>
          </a:p>
          <a:p>
            <a:pPr lvl="1"/>
            <a:r>
              <a:rPr lang="nl-NL" altLang="nl-NL" sz="2400" dirty="0">
                <a:latin typeface="DIN Next LT Pro Light" panose="020B0303020203050203" pitchFamily="34" charset="0"/>
              </a:rPr>
              <a:t>gezondheid</a:t>
            </a:r>
          </a:p>
          <a:p>
            <a:r>
              <a:rPr lang="nl-NL" altLang="nl-NL" sz="2400" dirty="0">
                <a:latin typeface="DIN Next LT Pro Light" panose="020B0303020203050203" pitchFamily="34" charset="0"/>
              </a:rPr>
              <a:t>Gewasbescherming</a:t>
            </a:r>
          </a:p>
          <a:p>
            <a:pPr lvl="1"/>
            <a:r>
              <a:rPr lang="nl-NL" altLang="nl-NL" sz="2400" dirty="0">
                <a:latin typeface="DIN Next LT Pro Light" panose="020B0303020203050203" pitchFamily="34" charset="0"/>
              </a:rPr>
              <a:t>bronaanpak</a:t>
            </a:r>
          </a:p>
          <a:p>
            <a:pPr lvl="1"/>
            <a:r>
              <a:rPr lang="nl-NL" altLang="nl-NL" sz="2400" dirty="0">
                <a:latin typeface="DIN Next LT Pro Light" panose="020B0303020203050203" pitchFamily="34" charset="0"/>
              </a:rPr>
              <a:t>persoonlijke beschermingsmiddelen </a:t>
            </a:r>
          </a:p>
          <a:p>
            <a:r>
              <a:rPr lang="nl-NL" altLang="nl-NL" sz="2400" dirty="0">
                <a:latin typeface="DIN Next LT Pro Light" panose="020B0303020203050203" pitchFamily="34" charset="0"/>
              </a:rPr>
              <a:t>Voorlichting voor medewerkers </a:t>
            </a:r>
          </a:p>
          <a:p>
            <a:pPr lvl="1"/>
            <a:r>
              <a:rPr lang="nl-NL" altLang="nl-NL" sz="2400" dirty="0">
                <a:latin typeface="DIN Next LT Pro Light" panose="020B0303020203050203" pitchFamily="34" charset="0"/>
              </a:rPr>
              <a:t>risico’s</a:t>
            </a:r>
          </a:p>
          <a:p>
            <a:pPr lvl="1"/>
            <a:r>
              <a:rPr lang="nl-NL" altLang="nl-NL" sz="2400" dirty="0">
                <a:latin typeface="DIN Next LT Pro Light" panose="020B0303020203050203" pitchFamily="34" charset="0"/>
              </a:rPr>
              <a:t>herbetreding en re-entry</a:t>
            </a:r>
          </a:p>
          <a:p>
            <a:pPr lvl="1"/>
            <a:r>
              <a:rPr lang="nl-NL" altLang="nl-NL" sz="2400" dirty="0">
                <a:latin typeface="DIN Next LT Pro Light" panose="020B0303020203050203" pitchFamily="34" charset="0"/>
              </a:rPr>
              <a:t>kleding en persoonlijke beschermingsmiddelen </a:t>
            </a:r>
          </a:p>
          <a:p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920632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ilhouete.gif (600Ã600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170" y="1746880"/>
            <a:ext cx="4253272" cy="425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BAE14B7F-46B8-D347-A862-F1A6C76B9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872" y="365125"/>
            <a:ext cx="10265869" cy="1325563"/>
          </a:xfrm>
        </p:spPr>
        <p:txBody>
          <a:bodyPr/>
          <a:lstStyle/>
          <a:p>
            <a:r>
              <a:rPr lang="nl-NL" altLang="nl-NL" dirty="0"/>
              <a:t>QUIZ Gevarensymbolen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0518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dirty="0"/>
              <a:t>QUIZ Gevarensymbolen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dirty="0">
                <a:latin typeface="DIN Next LT Pro Light" panose="020B0303020203050203" pitchFamily="34" charset="77"/>
              </a:rPr>
              <a:t>Lange termijn gezondheidsgevaarlijk</a:t>
            </a:r>
          </a:p>
          <a:p>
            <a:endParaRPr lang="nl-NL" sz="2400" dirty="0">
              <a:latin typeface="DIN Next LT Pro Light" panose="020B030302020305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69775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xclam.gif (601Ã600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193" y="1577945"/>
            <a:ext cx="4407225" cy="4399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C965ED1C-D4DC-5C47-98AA-73FE91D8B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QUIZ Gevarensymbolen</a:t>
            </a:r>
          </a:p>
        </p:txBody>
      </p:sp>
    </p:spTree>
    <p:extLst>
      <p:ext uri="{BB962C8B-B14F-4D97-AF65-F5344CB8AC3E}">
        <p14:creationId xmlns:p14="http://schemas.microsoft.com/office/powerpoint/2010/main" val="325949803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leuren Stigas">
      <a:dk1>
        <a:srgbClr val="3B1100"/>
      </a:dk1>
      <a:lt1>
        <a:srgbClr val="FFFFFF"/>
      </a:lt1>
      <a:dk2>
        <a:srgbClr val="3B1100"/>
      </a:dk2>
      <a:lt2>
        <a:srgbClr val="805641"/>
      </a:lt2>
      <a:accent1>
        <a:srgbClr val="70A024"/>
      </a:accent1>
      <a:accent2>
        <a:srgbClr val="F58220"/>
      </a:accent2>
      <a:accent3>
        <a:srgbClr val="FFFFFF"/>
      </a:accent3>
      <a:accent4>
        <a:srgbClr val="347424"/>
      </a:accent4>
      <a:accent5>
        <a:srgbClr val="A5C715"/>
      </a:accent5>
      <a:accent6>
        <a:srgbClr val="CCCC00"/>
      </a:accent6>
      <a:hlink>
        <a:srgbClr val="FFCC00"/>
      </a:hlink>
      <a:folHlink>
        <a:srgbClr val="F58220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igas 20191720 Powerpoint sjabloon aanpassen [Alleen-lezen]" id="{E200C69B-3878-4F6B-A8CA-A1BA92089BF4}" vid="{3F112E3D-4640-4B89-A85F-79D53A50DB85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Stigas 20191720 Powerpoint sjabloon aanpassen</Template>
  <TotalTime>3458</TotalTime>
  <Words>1209</Words>
  <Application>Microsoft Office PowerPoint</Application>
  <PresentationFormat>Breedbeeld</PresentationFormat>
  <Paragraphs>230</Paragraphs>
  <Slides>55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55</vt:i4>
      </vt:variant>
    </vt:vector>
  </HeadingPairs>
  <TitlesOfParts>
    <vt:vector size="63" baseType="lpstr">
      <vt:lpstr>Arial</vt:lpstr>
      <vt:lpstr>Calibri</vt:lpstr>
      <vt:lpstr>DIN Next LT Pro</vt:lpstr>
      <vt:lpstr>DIN Next LT Pro Bold</vt:lpstr>
      <vt:lpstr>DIN Next LT Pro Bold Italic</vt:lpstr>
      <vt:lpstr>DIN Next LT Pro Light</vt:lpstr>
      <vt:lpstr>DIN Next LT Pro Light Italic</vt:lpstr>
      <vt:lpstr>Kantoorthema</vt:lpstr>
      <vt:lpstr>GROEN GROND  &amp; INFRA</vt:lpstr>
      <vt:lpstr>AKKERBOUW</vt:lpstr>
      <vt:lpstr>GLASTUINBOUW</vt:lpstr>
      <vt:lpstr>OPEN TEELTEN</vt:lpstr>
      <vt:lpstr>Stichting Gezondheidszorg Agrarische Sectoren</vt:lpstr>
      <vt:lpstr> Inhoud  </vt:lpstr>
      <vt:lpstr>QUIZ Gevarensymbolen</vt:lpstr>
      <vt:lpstr>QUIZ Gevarensymbolen</vt:lpstr>
      <vt:lpstr>QUIZ Gevarensymbolen</vt:lpstr>
      <vt:lpstr>QUIZ Gevarensymbolen</vt:lpstr>
      <vt:lpstr>QUIZ Gevarensymbolen</vt:lpstr>
      <vt:lpstr>QUIZ Gevarensymbolen</vt:lpstr>
      <vt:lpstr>PowerPoint-presentatie</vt:lpstr>
      <vt:lpstr>Bronaanpak </vt:lpstr>
      <vt:lpstr>Opname in het lichaam</vt:lpstr>
      <vt:lpstr>Opname via ademhaling  </vt:lpstr>
      <vt:lpstr>Opname via de huid </vt:lpstr>
      <vt:lpstr>H- en P- zinnen </vt:lpstr>
      <vt:lpstr>Persoonlijke beschermingsmiddelen (PBM)</vt:lpstr>
      <vt:lpstr>Handschoenen (PBM)</vt:lpstr>
      <vt:lpstr>Handschoenen (PBM)</vt:lpstr>
      <vt:lpstr>Handschoenen</vt:lpstr>
      <vt:lpstr>Handschoenen (PBM)</vt:lpstr>
      <vt:lpstr> Overall met capuchon (PBM) </vt:lpstr>
      <vt:lpstr> Overall met capuchon (PBM) </vt:lpstr>
      <vt:lpstr>Overall</vt:lpstr>
      <vt:lpstr> Laarzen (PBM) </vt:lpstr>
      <vt:lpstr>Luchtwegen (PBM)</vt:lpstr>
      <vt:lpstr>Meest gangbaar: A2P3</vt:lpstr>
      <vt:lpstr>Andere type filters</vt:lpstr>
      <vt:lpstr>Controle volgelaatsmasker</vt:lpstr>
      <vt:lpstr>Inlaatventiel</vt:lpstr>
      <vt:lpstr>Uitlaatventiel</vt:lpstr>
      <vt:lpstr>Reiniging /controle volgelaatsmasker</vt:lpstr>
      <vt:lpstr> Opslag volgelaatsmasker </vt:lpstr>
      <vt:lpstr>Opslag gewasbeschermingsmiddelen</vt:lpstr>
      <vt:lpstr>Opslag</vt:lpstr>
      <vt:lpstr>Klaarmaken </vt:lpstr>
      <vt:lpstr>Oogdouche bij calamiteiten</vt:lpstr>
      <vt:lpstr>Verwerken Open Teelten/Groen, Grond &amp; Infra </vt:lpstr>
      <vt:lpstr>CMR-stoffen</vt:lpstr>
      <vt:lpstr>CMR-stoffen</vt:lpstr>
      <vt:lpstr>CMR-stoffen</vt:lpstr>
      <vt:lpstr>Voorlichting aan medewerkers</vt:lpstr>
      <vt:lpstr>Herbetreding en re-entry</vt:lpstr>
      <vt:lpstr>Herbetreding Glastuinbouw</vt:lpstr>
      <vt:lpstr>Herbetreding Open Teelten/Akkerbouw </vt:lpstr>
      <vt:lpstr>Re-entry </vt:lpstr>
      <vt:lpstr>Re-entry </vt:lpstr>
      <vt:lpstr>Re-entry </vt:lpstr>
      <vt:lpstr>Re-entry </vt:lpstr>
      <vt:lpstr>Re-entry </vt:lpstr>
      <vt:lpstr>Re-entry </vt:lpstr>
      <vt:lpstr>Samengevat 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Nak Tuinbouw</dc:title>
  <dc:creator>Albert van der Burg</dc:creator>
  <cp:lastModifiedBy>Annemarie van den Hoven</cp:lastModifiedBy>
  <cp:revision>182</cp:revision>
  <cp:lastPrinted>2022-01-12T15:02:51Z</cp:lastPrinted>
  <dcterms:created xsi:type="dcterms:W3CDTF">2019-12-10T09:32:16Z</dcterms:created>
  <dcterms:modified xsi:type="dcterms:W3CDTF">2022-04-15T11:09:15Z</dcterms:modified>
</cp:coreProperties>
</file>